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81" r:id="rId5"/>
    <p:sldId id="282" r:id="rId6"/>
    <p:sldId id="283" r:id="rId7"/>
    <p:sldId id="289" r:id="rId8"/>
    <p:sldId id="287" r:id="rId9"/>
    <p:sldId id="285" r:id="rId10"/>
    <p:sldId id="290" r:id="rId11"/>
    <p:sldId id="291" r:id="rId12"/>
    <p:sldId id="288" r:id="rId13"/>
    <p:sldId id="293" r:id="rId14"/>
    <p:sldId id="292" r:id="rId15"/>
    <p:sldId id="294" r:id="rId16"/>
    <p:sldId id="296" r:id="rId17"/>
    <p:sldId id="295" r:id="rId18"/>
    <p:sldId id="297" r:id="rId19"/>
    <p:sldId id="286" r:id="rId20"/>
    <p:sldId id="298" r:id="rId21"/>
    <p:sldId id="261" r:id="rId22"/>
    <p:sldId id="302" r:id="rId23"/>
    <p:sldId id="304" r:id="rId24"/>
    <p:sldId id="303" r:id="rId25"/>
    <p:sldId id="307" r:id="rId26"/>
    <p:sldId id="301" r:id="rId27"/>
    <p:sldId id="308" r:id="rId28"/>
    <p:sldId id="306" r:id="rId29"/>
    <p:sldId id="305" r:id="rId30"/>
    <p:sldId id="299" r:id="rId31"/>
    <p:sldId id="272" r:id="rId32"/>
    <p:sldId id="280" r:id="rId33"/>
    <p:sldId id="26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0694"/>
    <a:srgbClr val="371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89" d="100"/>
          <a:sy n="89" d="100"/>
        </p:scale>
        <p:origin x="96" y="8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5C966-37BD-47D9-B990-1A6A1FE5F0B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49D9C34-EDDD-43FE-AA35-963FFD1FF8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EDC7551-9C6F-433E-BFE6-8AEE56E52D31}"/>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89AB5C2D-712F-4BD8-8984-2E37A2E7B5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768131-A3B7-4C5E-B375-3F29F68D7C49}"/>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4094735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A9BE9-63C1-4F8E-844D-93871FFA2D8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D754CE-AA03-4C5D-9359-E7AE5A11D57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98152E5-B11B-4F5B-8551-6267E7C81605}"/>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F62F89DB-DECC-4D63-BF05-242606134A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9E0C33-663E-4115-AC5B-2C2322446FA1}"/>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286363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08AE2C3-9AE9-49EA-B7E2-12F63A48CF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58F4C53-4136-4531-A949-086F434ACCB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B155AA-9A48-44A9-BF3D-A07C5FFC0FF9}"/>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8AFCA7E8-2754-4253-BF45-4E276321C5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5F171A-2876-4457-86B9-F066CC51271E}"/>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234159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F472E-5B0D-4E91-BB50-ECBA94C2E6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177F74-E5FC-4615-B7E8-20F6A6DB7F3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5F970FA-6208-41BC-9952-B73C8408CA34}"/>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D89E956F-7F1A-45B2-B0A8-4B3F89E0D8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17906B-5520-4C03-AF06-04CC1D32DDF0}"/>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123939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2F85A-8626-4377-9B95-C3BCE689EF9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65CC3ED-9C63-44ED-B9B0-6DEF5888B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4B6DFFE-3901-49AD-A23B-DAADBF816EE9}"/>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9FDA56A1-C10E-4508-8423-482B54B935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3F4EA9-AE40-466B-8BBA-D73061D2E3AB}"/>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2482449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0194D-B1A6-423E-8567-1D4773BE06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D5B8A5-9958-4755-8578-AB3E7F5EABA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065FEEF-9B48-4FEF-B214-814D954FB3B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F378CEB-CAC4-44A7-BF8C-619E5F63832D}"/>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6" name="页脚占位符 5">
            <a:extLst>
              <a:ext uri="{FF2B5EF4-FFF2-40B4-BE49-F238E27FC236}">
                <a16:creationId xmlns:a16="http://schemas.microsoft.com/office/drawing/2014/main" id="{0FB4D173-9554-4FD1-934F-E0560855A50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220FE5-6E21-40AD-B421-66883AE5B1F3}"/>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1754179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4D51D-48AE-4549-AF1D-56C75AC8330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1613486-A6B7-4936-82B0-E10BDB21C3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4BDFA65-5C0E-4252-8C9B-B90DD4CCDDD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B4E4F45-9135-423B-8512-3D3B66E05C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E069E3F-B963-45F3-91B6-D205A1191B1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641007C-6C31-4736-97F0-D4F386B525D7}"/>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8" name="页脚占位符 7">
            <a:extLst>
              <a:ext uri="{FF2B5EF4-FFF2-40B4-BE49-F238E27FC236}">
                <a16:creationId xmlns:a16="http://schemas.microsoft.com/office/drawing/2014/main" id="{9CD96F3D-805F-4F39-B2E8-793DA215EC9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7E010EE-B88E-45E1-9D23-68338C378EE1}"/>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316824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2ADC8-2060-472F-B376-EF7735FFD1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F03157-24D5-4CF4-A9B9-8E1585E3A17A}"/>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4" name="页脚占位符 3">
            <a:extLst>
              <a:ext uri="{FF2B5EF4-FFF2-40B4-BE49-F238E27FC236}">
                <a16:creationId xmlns:a16="http://schemas.microsoft.com/office/drawing/2014/main" id="{5158797F-EEA8-48BE-8B26-A4DEC089D2B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CCEC0BF-A5F1-4329-A69F-A2E97F2F933F}"/>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92342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4962F89-7924-4C29-8A36-A187864F0D94}"/>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3" name="页脚占位符 2">
            <a:extLst>
              <a:ext uri="{FF2B5EF4-FFF2-40B4-BE49-F238E27FC236}">
                <a16:creationId xmlns:a16="http://schemas.microsoft.com/office/drawing/2014/main" id="{7FBF266C-AFEF-45A5-849E-297FB204FB3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1EA0BA-3C3D-49EE-9CDB-87DE9AE7DE74}"/>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31773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FB4FE-648E-4EF3-8D1A-8E1FB94A3B9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C048A91-18A2-4585-8FDF-BAE0417842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2A5E1E5-EFFB-4FD1-8582-04C87F689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F8D2070-3C57-4261-8F23-7139B0001B0C}"/>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6" name="页脚占位符 5">
            <a:extLst>
              <a:ext uri="{FF2B5EF4-FFF2-40B4-BE49-F238E27FC236}">
                <a16:creationId xmlns:a16="http://schemas.microsoft.com/office/drawing/2014/main" id="{D59315EF-988A-4D48-94A2-7B85AA0206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3DAB40-17E3-4D3D-9132-0FEDD2CCD27D}"/>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709318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BA4F2-A211-43F3-B4AE-5D35DBC7CE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D7303EC-6B14-4714-9E94-FD36DED89F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60D91FB-F948-4784-92D1-13CA77D9C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054118E-4303-4C16-BA52-67E49781642F}"/>
              </a:ext>
            </a:extLst>
          </p:cNvPr>
          <p:cNvSpPr>
            <a:spLocks noGrp="1"/>
          </p:cNvSpPr>
          <p:nvPr>
            <p:ph type="dt" sz="half" idx="10"/>
          </p:nvPr>
        </p:nvSpPr>
        <p:spPr/>
        <p:txBody>
          <a:bodyPr/>
          <a:lstStyle/>
          <a:p>
            <a:fld id="{B210D257-3BE1-47F0-9688-13EF46E6FAF0}" type="datetimeFigureOut">
              <a:rPr lang="zh-CN" altLang="en-US" smtClean="0"/>
              <a:t>2022/3/30</a:t>
            </a:fld>
            <a:endParaRPr lang="zh-CN" altLang="en-US"/>
          </a:p>
        </p:txBody>
      </p:sp>
      <p:sp>
        <p:nvSpPr>
          <p:cNvPr id="6" name="页脚占位符 5">
            <a:extLst>
              <a:ext uri="{FF2B5EF4-FFF2-40B4-BE49-F238E27FC236}">
                <a16:creationId xmlns:a16="http://schemas.microsoft.com/office/drawing/2014/main" id="{E35F793C-DBEE-4D2E-B22D-70585B8F8B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A8868A-A114-4C16-9D0F-1CAA6680E3F0}"/>
              </a:ext>
            </a:extLst>
          </p:cNvPr>
          <p:cNvSpPr>
            <a:spLocks noGrp="1"/>
          </p:cNvSpPr>
          <p:nvPr>
            <p:ph type="sldNum" sz="quarter" idx="12"/>
          </p:nvPr>
        </p:nvSpPr>
        <p:spPr/>
        <p:txBody>
          <a:body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288157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A868106-C205-436E-8C0C-8BAB4B7BA4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E1F50B-DF05-43A7-9B36-B803C2B89A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F9B4F8B-AC06-4B25-80DD-3BAF3D822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10D257-3BE1-47F0-9688-13EF46E6FAF0}"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7F84677A-6874-4B15-ACA7-822132D65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7BCA72A-3BD7-4EBD-84CD-DBC722C3C2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9369F-48C0-4C81-8F4C-2D9B5E779A12}" type="slidenum">
              <a:rPr lang="zh-CN" altLang="en-US" smtClean="0"/>
              <a:t>‹#›</a:t>
            </a:fld>
            <a:endParaRPr lang="zh-CN" altLang="en-US"/>
          </a:p>
        </p:txBody>
      </p:sp>
    </p:spTree>
    <p:extLst>
      <p:ext uri="{BB962C8B-B14F-4D97-AF65-F5344CB8AC3E}">
        <p14:creationId xmlns:p14="http://schemas.microsoft.com/office/powerpoint/2010/main" val="1423822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mooc1-1.chaoxing.com/course/216273730.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7.png"/><Relationship Id="rId10" Type="http://schemas.openxmlformats.org/officeDocument/2006/relationships/image" Target="../media/image64.png"/><Relationship Id="rId4" Type="http://schemas.openxmlformats.org/officeDocument/2006/relationships/image" Target="../media/image53.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a:t>
            </a:r>
          </a:p>
        </p:txBody>
      </p:sp>
      <p:sp>
        <p:nvSpPr>
          <p:cNvPr id="12" name="矩形: 圆角 11">
            <a:extLst>
              <a:ext uri="{FF2B5EF4-FFF2-40B4-BE49-F238E27FC236}">
                <a16:creationId xmlns:a16="http://schemas.microsoft.com/office/drawing/2014/main" id="{446C0D23-6A5A-47BD-83B5-60B9FA05041D}"/>
              </a:ext>
            </a:extLst>
          </p:cNvPr>
          <p:cNvSpPr/>
          <p:nvPr/>
        </p:nvSpPr>
        <p:spPr>
          <a:xfrm>
            <a:off x="1405812" y="1185233"/>
            <a:ext cx="9393993" cy="889686"/>
          </a:xfrm>
          <a:prstGeom prst="round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a:latin typeface="仿宋" panose="02010609060101010101" pitchFamily="49" charset="-122"/>
                <a:ea typeface="仿宋" panose="02010609060101010101" pitchFamily="49" charset="-122"/>
              </a:rPr>
              <a:t>第十四讲</a:t>
            </a:r>
            <a:r>
              <a:rPr lang="en-US" altLang="zh-CN" sz="4800" b="1">
                <a:latin typeface="仿宋" panose="02010609060101010101" pitchFamily="49" charset="-122"/>
                <a:ea typeface="仿宋" panose="02010609060101010101" pitchFamily="49" charset="-122"/>
              </a:rPr>
              <a:t>	</a:t>
            </a:r>
            <a:r>
              <a:rPr lang="zh-CN" altLang="en-US" sz="4800" b="1">
                <a:latin typeface="仿宋" panose="02010609060101010101" pitchFamily="49" charset="-122"/>
                <a:ea typeface="仿宋" panose="02010609060101010101" pitchFamily="49" charset="-122"/>
              </a:rPr>
              <a:t>数学归纳法</a:t>
            </a:r>
          </a:p>
        </p:txBody>
      </p:sp>
      <p:sp>
        <p:nvSpPr>
          <p:cNvPr id="13" name="文本框 12">
            <a:extLst>
              <a:ext uri="{FF2B5EF4-FFF2-40B4-BE49-F238E27FC236}">
                <a16:creationId xmlns:a16="http://schemas.microsoft.com/office/drawing/2014/main" id="{12186A13-489D-4BF1-BCD8-41AAFE843C1D}"/>
              </a:ext>
            </a:extLst>
          </p:cNvPr>
          <p:cNvSpPr txBox="1"/>
          <p:nvPr/>
        </p:nvSpPr>
        <p:spPr>
          <a:xfrm>
            <a:off x="4372231" y="2549433"/>
            <a:ext cx="3447535" cy="707886"/>
          </a:xfrm>
          <a:prstGeom prst="rect">
            <a:avLst/>
          </a:prstGeom>
          <a:noFill/>
        </p:spPr>
        <p:txBody>
          <a:bodyPr wrap="square" rtlCol="0">
            <a:spAutoFit/>
          </a:bodyPr>
          <a:lstStyle/>
          <a:p>
            <a:pPr algn="ctr"/>
            <a:r>
              <a:rPr lang="zh-CN" altLang="en-US" sz="4000" dirty="0">
                <a:solidFill>
                  <a:srgbClr val="210694"/>
                </a:solidFill>
                <a:latin typeface="楷体" panose="02010609060101010101" pitchFamily="49" charset="-122"/>
                <a:ea typeface="楷体" panose="02010609060101010101" pitchFamily="49" charset="-122"/>
              </a:rPr>
              <a:t>李绿周</a:t>
            </a:r>
          </a:p>
        </p:txBody>
      </p:sp>
      <p:sp>
        <p:nvSpPr>
          <p:cNvPr id="14" name="文本框 13">
            <a:extLst>
              <a:ext uri="{FF2B5EF4-FFF2-40B4-BE49-F238E27FC236}">
                <a16:creationId xmlns:a16="http://schemas.microsoft.com/office/drawing/2014/main" id="{8823FD01-7095-40E0-8828-40A407B1D343}"/>
              </a:ext>
            </a:extLst>
          </p:cNvPr>
          <p:cNvSpPr txBox="1"/>
          <p:nvPr/>
        </p:nvSpPr>
        <p:spPr>
          <a:xfrm>
            <a:off x="3608174" y="3600682"/>
            <a:ext cx="5177481" cy="584775"/>
          </a:xfrm>
          <a:prstGeom prst="rect">
            <a:avLst/>
          </a:prstGeom>
          <a:noFill/>
        </p:spPr>
        <p:txBody>
          <a:bodyPr wrap="square" rtlCol="0">
            <a:spAutoFit/>
          </a:bodyPr>
          <a:lstStyle/>
          <a:p>
            <a:pPr algn="ctr"/>
            <a:r>
              <a:rPr lang="zh-CN" altLang="en-US" sz="3200" b="1">
                <a:solidFill>
                  <a:schemeClr val="accent6">
                    <a:lumMod val="50000"/>
                  </a:schemeClr>
                </a:solidFill>
                <a:latin typeface="仿宋" panose="02010609060101010101" pitchFamily="49" charset="-122"/>
                <a:ea typeface="仿宋" panose="02010609060101010101" pitchFamily="49" charset="-122"/>
              </a:rPr>
              <a:t>中山大学计算机学院</a:t>
            </a:r>
          </a:p>
        </p:txBody>
      </p:sp>
      <p:sp>
        <p:nvSpPr>
          <p:cNvPr id="15" name="文本框 14">
            <a:extLst>
              <a:ext uri="{FF2B5EF4-FFF2-40B4-BE49-F238E27FC236}">
                <a16:creationId xmlns:a16="http://schemas.microsoft.com/office/drawing/2014/main" id="{76DF14A9-8868-445D-A58B-8A6B893443C8}"/>
              </a:ext>
            </a:extLst>
          </p:cNvPr>
          <p:cNvSpPr txBox="1"/>
          <p:nvPr/>
        </p:nvSpPr>
        <p:spPr>
          <a:xfrm>
            <a:off x="4843849" y="4559643"/>
            <a:ext cx="2866767" cy="461665"/>
          </a:xfrm>
          <a:prstGeom prst="rect">
            <a:avLst/>
          </a:prstGeom>
          <a:noFill/>
        </p:spPr>
        <p:txBody>
          <a:bodyPr wrap="square" rtlCol="0">
            <a:spAutoFit/>
          </a:bodyPr>
          <a:lstStyle/>
          <a:p>
            <a:pPr algn="ctr"/>
            <a:r>
              <a:rPr lang="en-US" altLang="zh-CN" sz="2400" dirty="0">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2022</a:t>
            </a:r>
            <a:r>
              <a:rPr lang="zh-CN" altLang="en-US" sz="2400" dirty="0">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年</a:t>
            </a:r>
            <a:r>
              <a:rPr lang="en-US" altLang="zh-CN" sz="2400" dirty="0">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3</a:t>
            </a:r>
            <a:r>
              <a:rPr lang="zh-CN" altLang="en-US" sz="2400" dirty="0">
                <a:solidFill>
                  <a:schemeClr val="accent2">
                    <a:lumMod val="50000"/>
                  </a:schemeClr>
                </a:solidFill>
                <a:latin typeface="Arial" panose="020B0604020202020204" pitchFamily="34" charset="0"/>
                <a:ea typeface="楷体" panose="02010609060101010101" pitchFamily="49" charset="-122"/>
                <a:cs typeface="Arial" panose="020B0604020202020204" pitchFamily="34" charset="0"/>
              </a:rPr>
              <a:t>月</a:t>
            </a:r>
          </a:p>
        </p:txBody>
      </p:sp>
      <p:sp>
        <p:nvSpPr>
          <p:cNvPr id="16" name="文本框 15">
            <a:extLst>
              <a:ext uri="{FF2B5EF4-FFF2-40B4-BE49-F238E27FC236}">
                <a16:creationId xmlns:a16="http://schemas.microsoft.com/office/drawing/2014/main" id="{BE9D504D-D016-457C-B1B1-69FCBBD6DCB5}"/>
              </a:ext>
            </a:extLst>
          </p:cNvPr>
          <p:cNvSpPr txBox="1"/>
          <p:nvPr/>
        </p:nvSpPr>
        <p:spPr>
          <a:xfrm>
            <a:off x="1705232" y="5288692"/>
            <a:ext cx="9094573" cy="830997"/>
          </a:xfrm>
          <a:prstGeom prst="rect">
            <a:avLst/>
          </a:prstGeom>
          <a:noFill/>
        </p:spPr>
        <p:txBody>
          <a:bodyPr wrap="square" rtlCol="0">
            <a:spAutoFit/>
          </a:bodyPr>
          <a:lstStyle/>
          <a:p>
            <a:pPr algn="ctr"/>
            <a:r>
              <a:rPr lang="en-US" altLang="zh-CN" sz="2400" dirty="0">
                <a:solidFill>
                  <a:srgbClr val="FF0000"/>
                </a:solidFill>
                <a:hlinkClick r:id="rId2"/>
              </a:rPr>
              <a:t>https://mooc1-1.chaoxing.com/course/216273730.html</a:t>
            </a:r>
            <a:endParaRPr lang="en-US" altLang="zh-CN" sz="2400" dirty="0">
              <a:solidFill>
                <a:srgbClr val="FF0000"/>
              </a:solidFill>
            </a:endParaRPr>
          </a:p>
          <a:p>
            <a:pPr algn="ctr"/>
            <a:r>
              <a:rPr lang="en-US" altLang="zh-CN" sz="2400" dirty="0">
                <a:solidFill>
                  <a:srgbClr val="FF0000"/>
                </a:solidFill>
              </a:rPr>
              <a:t>lilvzh@mail.sysu.edu.cn</a:t>
            </a:r>
            <a:endParaRPr lang="zh-CN" altLang="en-US" sz="2400" dirty="0">
              <a:solidFill>
                <a:srgbClr val="FF0000"/>
              </a:solidFill>
            </a:endParaRPr>
          </a:p>
        </p:txBody>
      </p:sp>
      <p:pic>
        <p:nvPicPr>
          <p:cNvPr id="17" name="图片 16">
            <a:extLst>
              <a:ext uri="{FF2B5EF4-FFF2-40B4-BE49-F238E27FC236}">
                <a16:creationId xmlns:a16="http://schemas.microsoft.com/office/drawing/2014/main" id="{D38FA017-AD09-4C1D-B9B8-FD57EA6CE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649" y="3112777"/>
            <a:ext cx="1766582" cy="1560584"/>
          </a:xfrm>
          <a:prstGeom prst="rect">
            <a:avLst/>
          </a:prstGeom>
        </p:spPr>
      </p:pic>
    </p:spTree>
    <p:extLst>
      <p:ext uri="{BB962C8B-B14F-4D97-AF65-F5344CB8AC3E}">
        <p14:creationId xmlns:p14="http://schemas.microsoft.com/office/powerpoint/2010/main" val="192111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10</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数学归纳法证明蕴涵式举例</a:t>
            </a:r>
          </a:p>
        </p:txBody>
      </p:sp>
      <p:sp>
        <p:nvSpPr>
          <p:cNvPr id="2" name="文本框 1">
            <a:extLst>
              <a:ext uri="{FF2B5EF4-FFF2-40B4-BE49-F238E27FC236}">
                <a16:creationId xmlns:a16="http://schemas.microsoft.com/office/drawing/2014/main" id="{14474BCB-9FFB-45CF-8AE7-BF3C914E9857}"/>
              </a:ext>
            </a:extLst>
          </p:cNvPr>
          <p:cNvSpPr txBox="1"/>
          <p:nvPr/>
        </p:nvSpPr>
        <p:spPr>
          <a:xfrm>
            <a:off x="598637" y="1209689"/>
            <a:ext cx="922294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证明任意大于等于</a:t>
            </a:r>
            <a:r>
              <a:rPr lang="en-US" altLang="zh-CN" sz="2400" b="1">
                <a:solidFill>
                  <a:srgbClr val="002060"/>
                </a:solidFill>
                <a:latin typeface="楷体" panose="02010609060101010101" pitchFamily="49" charset="-122"/>
                <a:ea typeface="楷体" panose="02010609060101010101" pitchFamily="49" charset="-122"/>
              </a:rPr>
              <a:t>8</a:t>
            </a:r>
            <a:r>
              <a:rPr lang="zh-CN" altLang="en-US" sz="2400" b="1">
                <a:solidFill>
                  <a:srgbClr val="002060"/>
                </a:solidFill>
                <a:latin typeface="楷体" panose="02010609060101010101" pitchFamily="49" charset="-122"/>
                <a:ea typeface="楷体" panose="02010609060101010101" pitchFamily="49" charset="-122"/>
              </a:rPr>
              <a:t>分的邮资都可以由若干张</a:t>
            </a:r>
            <a:r>
              <a:rPr lang="en-US" altLang="zh-CN" sz="2400" b="1">
                <a:solidFill>
                  <a:srgbClr val="002060"/>
                </a:solidFill>
                <a:latin typeface="楷体" panose="02010609060101010101" pitchFamily="49" charset="-122"/>
                <a:ea typeface="楷体" panose="02010609060101010101" pitchFamily="49" charset="-122"/>
              </a:rPr>
              <a:t>3</a:t>
            </a:r>
            <a:r>
              <a:rPr lang="zh-CN" altLang="en-US" sz="2400" b="1">
                <a:solidFill>
                  <a:srgbClr val="002060"/>
                </a:solidFill>
                <a:latin typeface="楷体" panose="02010609060101010101" pitchFamily="49" charset="-122"/>
                <a:ea typeface="楷体" panose="02010609060101010101" pitchFamily="49" charset="-122"/>
              </a:rPr>
              <a:t>分和</a:t>
            </a:r>
            <a:r>
              <a:rPr lang="en-US" altLang="zh-CN" sz="2400" b="1">
                <a:solidFill>
                  <a:srgbClr val="002060"/>
                </a:solidFill>
                <a:latin typeface="楷体" panose="02010609060101010101" pitchFamily="49" charset="-122"/>
                <a:ea typeface="楷体" panose="02010609060101010101" pitchFamily="49" charset="-122"/>
              </a:rPr>
              <a:t>5</a:t>
            </a:r>
            <a:r>
              <a:rPr lang="zh-CN" altLang="en-US" sz="2400" b="1">
                <a:solidFill>
                  <a:srgbClr val="002060"/>
                </a:solidFill>
                <a:latin typeface="楷体" panose="02010609060101010101" pitchFamily="49" charset="-122"/>
                <a:ea typeface="楷体" panose="02010609060101010101" pitchFamily="49" charset="-122"/>
              </a:rPr>
              <a:t>分的邮票支付。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065AF1E-3F36-422B-975D-0B49FC19894A}"/>
                  </a:ext>
                </a:extLst>
              </p:cNvPr>
              <p:cNvSpPr txBox="1"/>
              <p:nvPr/>
            </p:nvSpPr>
            <p:spPr>
              <a:xfrm>
                <a:off x="598638" y="2016190"/>
                <a:ext cx="10387320" cy="439736"/>
              </a:xfrm>
              <a:prstGeom prst="rect">
                <a:avLst/>
              </a:prstGeom>
              <a:solidFill>
                <a:schemeClr val="accent5">
                  <a:lumMod val="20000"/>
                  <a:lumOff val="80000"/>
                  <a:alpha val="50000"/>
                </a:schemeClr>
              </a:solidFill>
            </p:spPr>
            <p:txBody>
              <a:bodyPr wrap="square" rtlCol="0">
                <a:spAutoFit/>
              </a:bodyPr>
              <a:lstStyle/>
              <a:p>
                <a:pPr>
                  <a:spcBef>
                    <a:spcPts val="600"/>
                  </a:spcBef>
                  <a:spcAft>
                    <a:spcPts val="600"/>
                  </a:spcAft>
                </a:pPr>
                <a:r>
                  <a:rPr lang="zh-CN" altLang="en-US" sz="2000" b="1">
                    <a:solidFill>
                      <a:srgbClr val="002060"/>
                    </a:solidFill>
                    <a:latin typeface="楷体" panose="02010609060101010101" pitchFamily="49" charset="-122"/>
                    <a:ea typeface="楷体" panose="02010609060101010101" pitchFamily="49" charset="-122"/>
                  </a:rPr>
                  <a:t>论域是自然数，待证命题符号化为：</a:t>
                </a:r>
                <a14:m>
                  <m:oMath xmlns:m="http://schemas.openxmlformats.org/officeDocument/2006/math">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𝒏</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𝟖</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𝑷</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e>
                        </m:d>
                      </m:e>
                    </m:d>
                  </m:oMath>
                </a14:m>
                <a:r>
                  <a:rPr lang="zh-CN" altLang="en-US" sz="2000" b="1">
                    <a:solidFill>
                      <a:srgbClr val="002060"/>
                    </a:solidFill>
                    <a:latin typeface="楷体" panose="02010609060101010101" pitchFamily="49" charset="-122"/>
                    <a:ea typeface="楷体" panose="02010609060101010101" pitchFamily="49" charset="-122"/>
                  </a:rPr>
                  <a:t>，其中</a:t>
                </a:r>
                <a14:m>
                  <m:oMath xmlns:m="http://schemas.openxmlformats.org/officeDocument/2006/math">
                    <m:r>
                      <a:rPr lang="en-US" altLang="zh-CN" sz="2000" b="1">
                        <a:solidFill>
                          <a:srgbClr val="002060"/>
                        </a:solidFill>
                        <a:latin typeface="Cambria Math" panose="02040503050406030204" pitchFamily="18" charset="0"/>
                        <a:ea typeface="楷体" panose="02010609060101010101" pitchFamily="49" charset="-122"/>
                      </a:rPr>
                      <m:t>𝑷</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𝒏</m:t>
                    </m:r>
                    <m:r>
                      <a:rPr lang="en-US" altLang="zh-CN" sz="2000" b="1">
                        <a:solidFill>
                          <a:srgbClr val="002060"/>
                        </a:solidFill>
                        <a:latin typeface="Cambria Math" panose="02040503050406030204" pitchFamily="18" charset="0"/>
                        <a:ea typeface="楷体" panose="02010609060101010101" pitchFamily="49" charset="-122"/>
                      </a:rPr>
                      <m:t>)</m:t>
                    </m:r>
                  </m:oMath>
                </a14:m>
                <a:r>
                  <a:rPr lang="zh-CN" altLang="en-US" sz="2000" b="1">
                    <a:solidFill>
                      <a:srgbClr val="002060"/>
                    </a:solidFill>
                    <a:latin typeface="楷体" panose="02010609060101010101" pitchFamily="49" charset="-122"/>
                    <a:ea typeface="楷体" panose="02010609060101010101" pitchFamily="49" charset="-122"/>
                  </a:rPr>
                  <a:t>是</a:t>
                </a:r>
                <a14:m>
                  <m:oMath xmlns:m="http://schemas.openxmlformats.org/officeDocument/2006/math">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𝒕</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𝟑</m:t>
                        </m:r>
                        <m:r>
                          <a:rPr lang="en-US" altLang="zh-CN" sz="2000" b="1" i="1">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 + </m:t>
                        </m:r>
                        <m:r>
                          <a:rPr lang="en-US" altLang="zh-CN" sz="2000" b="1" i="1">
                            <a:solidFill>
                              <a:srgbClr val="C00000"/>
                            </a:solidFill>
                            <a:latin typeface="Cambria Math" panose="02040503050406030204" pitchFamily="18" charset="0"/>
                          </a:rPr>
                          <m:t>𝟓</m:t>
                        </m:r>
                        <m:r>
                          <a:rPr lang="en-US" altLang="zh-CN" sz="2000" b="1" i="1">
                            <a:solidFill>
                              <a:srgbClr val="C00000"/>
                            </a:solidFill>
                            <a:latin typeface="Cambria Math" panose="02040503050406030204" pitchFamily="18" charset="0"/>
                          </a:rPr>
                          <m:t>𝒕</m:t>
                        </m:r>
                        <m:r>
                          <a:rPr lang="en-US" altLang="zh-CN" sz="2000" b="1" i="1">
                            <a:solidFill>
                              <a:srgbClr val="C00000"/>
                            </a:solidFill>
                            <a:latin typeface="Cambria Math" panose="02040503050406030204" pitchFamily="18" charset="0"/>
                          </a:rPr>
                          <m:t> = </m:t>
                        </m:r>
                        <m:r>
                          <a:rPr lang="en-US" altLang="zh-CN" sz="2000" b="1" i="1">
                            <a:solidFill>
                              <a:srgbClr val="C00000"/>
                            </a:solidFill>
                            <a:latin typeface="Cambria Math" panose="02040503050406030204" pitchFamily="18" charset="0"/>
                          </a:rPr>
                          <m:t>𝒏</m:t>
                        </m:r>
                      </m:e>
                    </m:d>
                  </m:oMath>
                </a14:m>
                <a:endParaRPr lang="en-US" altLang="zh-CN" sz="2000" b="1"/>
              </a:p>
            </p:txBody>
          </p:sp>
        </mc:Choice>
        <mc:Fallback xmlns="">
          <p:sp>
            <p:nvSpPr>
              <p:cNvPr id="3" name="文本框 2">
                <a:extLst>
                  <a:ext uri="{FF2B5EF4-FFF2-40B4-BE49-F238E27FC236}">
                    <a16:creationId xmlns:a16="http://schemas.microsoft.com/office/drawing/2014/main" id="{4065AF1E-3F36-422B-975D-0B49FC19894A}"/>
                  </a:ext>
                </a:extLst>
              </p:cNvPr>
              <p:cNvSpPr txBox="1">
                <a:spLocks noRot="1" noChangeAspect="1" noMove="1" noResize="1" noEditPoints="1" noAdjustHandles="1" noChangeArrowheads="1" noChangeShapeType="1" noTextEdit="1"/>
              </p:cNvSpPr>
              <p:nvPr/>
            </p:nvSpPr>
            <p:spPr>
              <a:xfrm>
                <a:off x="598638" y="2016190"/>
                <a:ext cx="10387320" cy="439736"/>
              </a:xfrm>
              <a:prstGeom prst="rect">
                <a:avLst/>
              </a:prstGeom>
              <a:blipFill>
                <a:blip r:embed="rId2"/>
                <a:stretch>
                  <a:fillRect l="-587" t="-8333" b="-152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15B7CF7-3D80-4DA9-82E3-40CDFFEEABBC}"/>
                  </a:ext>
                </a:extLst>
              </p:cNvPr>
              <p:cNvSpPr txBox="1"/>
              <p:nvPr/>
            </p:nvSpPr>
            <p:spPr>
              <a:xfrm>
                <a:off x="598636" y="2580894"/>
                <a:ext cx="4828557" cy="439736"/>
              </a:xfrm>
              <a:prstGeom prst="rect">
                <a:avLst/>
              </a:prstGeom>
              <a:solidFill>
                <a:schemeClr val="accent4">
                  <a:lumMod val="20000"/>
                  <a:lumOff val="80000"/>
                </a:schemeClr>
              </a:solidFill>
            </p:spPr>
            <p:txBody>
              <a:bodyPr wrap="square" rtlCol="0">
                <a:spAutoFit/>
              </a:bodyPr>
              <a:lstStyle/>
              <a:p>
                <a:r>
                  <a:rPr lang="zh-CN" altLang="en-US" sz="2000" b="1">
                    <a:solidFill>
                      <a:srgbClr val="C00000"/>
                    </a:solidFill>
                  </a:rPr>
                  <a:t>归纳基：</a:t>
                </a:r>
                <a:r>
                  <a:rPr lang="zh-CN" altLang="en-US" sz="2000" b="1">
                    <a:solidFill>
                      <a:schemeClr val="accent4">
                        <a:lumMod val="50000"/>
                      </a:schemeClr>
                    </a:solidFill>
                  </a:rPr>
                  <a:t>命题</a:t>
                </a:r>
                <a14:m>
                  <m:oMath xmlns:m="http://schemas.openxmlformats.org/officeDocument/2006/math">
                    <m:d>
                      <m:dPr>
                        <m:ctrlPr>
                          <a:rPr lang="en-US" altLang="zh-CN" sz="2000" b="1" i="1" smtClean="0">
                            <a:solidFill>
                              <a:srgbClr val="C00000"/>
                            </a:solidFill>
                            <a:latin typeface="Cambria Math" panose="02040503050406030204" pitchFamily="18" charset="0"/>
                          </a:rPr>
                        </m:ctrlPr>
                      </m:dPr>
                      <m:e>
                        <m:r>
                          <a:rPr lang="en-US" altLang="zh-CN" sz="2000" b="1" i="1" smtClean="0">
                            <a:solidFill>
                              <a:srgbClr val="C00000"/>
                            </a:solidFill>
                            <a:latin typeface="Cambria Math" panose="02040503050406030204" pitchFamily="18" charset="0"/>
                          </a:rPr>
                          <m:t>𝟎</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𝟖</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𝑷</m:t>
                        </m:r>
                        <m:d>
                          <m:dPr>
                            <m:ctrlPr>
                              <a:rPr lang="en-US" altLang="zh-CN" sz="2000" b="1" i="1" smtClean="0">
                                <a:solidFill>
                                  <a:srgbClr val="C00000"/>
                                </a:solidFill>
                                <a:latin typeface="Cambria Math" panose="02040503050406030204" pitchFamily="18" charset="0"/>
                              </a:rPr>
                            </m:ctrlPr>
                          </m:dPr>
                          <m:e>
                            <m:r>
                              <a:rPr lang="en-US" altLang="zh-CN" sz="2000" b="1" i="1" smtClean="0">
                                <a:solidFill>
                                  <a:srgbClr val="C00000"/>
                                </a:solidFill>
                                <a:latin typeface="Cambria Math" panose="02040503050406030204" pitchFamily="18" charset="0"/>
                              </a:rPr>
                              <m:t>𝟎</m:t>
                            </m:r>
                          </m:e>
                        </m:d>
                      </m:e>
                    </m:d>
                  </m:oMath>
                </a14:m>
                <a:r>
                  <a:rPr lang="zh-CN" altLang="en-US" sz="2000" b="1">
                    <a:solidFill>
                      <a:schemeClr val="accent4">
                        <a:lumMod val="50000"/>
                      </a:schemeClr>
                    </a:solidFill>
                  </a:rPr>
                  <a:t>平凡成立！</a:t>
                </a:r>
              </a:p>
            </p:txBody>
          </p:sp>
        </mc:Choice>
        <mc:Fallback xmlns="">
          <p:sp>
            <p:nvSpPr>
              <p:cNvPr id="4" name="文本框 3">
                <a:extLst>
                  <a:ext uri="{FF2B5EF4-FFF2-40B4-BE49-F238E27FC236}">
                    <a16:creationId xmlns:a16="http://schemas.microsoft.com/office/drawing/2014/main" id="{B15B7CF7-3D80-4DA9-82E3-40CDFFEEABBC}"/>
                  </a:ext>
                </a:extLst>
              </p:cNvPr>
              <p:cNvSpPr txBox="1">
                <a:spLocks noRot="1" noChangeAspect="1" noMove="1" noResize="1" noEditPoints="1" noAdjustHandles="1" noChangeArrowheads="1" noChangeShapeType="1" noTextEdit="1"/>
              </p:cNvSpPr>
              <p:nvPr/>
            </p:nvSpPr>
            <p:spPr>
              <a:xfrm>
                <a:off x="598636" y="2580894"/>
                <a:ext cx="4828557" cy="439736"/>
              </a:xfrm>
              <a:prstGeom prst="rect">
                <a:avLst/>
              </a:prstGeom>
              <a:blipFill>
                <a:blip r:embed="rId3"/>
                <a:stretch>
                  <a:fillRect l="-1263" t="-1370" b="-191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B98EDD2-DAEA-4FA9-BBA1-DC3B73C8ED3A}"/>
                  </a:ext>
                </a:extLst>
              </p:cNvPr>
              <p:cNvSpPr txBox="1"/>
              <p:nvPr/>
            </p:nvSpPr>
            <p:spPr>
              <a:xfrm>
                <a:off x="598636" y="3145598"/>
                <a:ext cx="10216281" cy="1492716"/>
              </a:xfrm>
              <a:prstGeom prst="rect">
                <a:avLst/>
              </a:prstGeom>
              <a:solidFill>
                <a:schemeClr val="accent2">
                  <a:lumMod val="20000"/>
                  <a:lumOff val="80000"/>
                  <a:alpha val="50000"/>
                </a:schemeClr>
              </a:solidFill>
            </p:spPr>
            <p:txBody>
              <a:bodyPr wrap="square" rtlCol="0">
                <a:spAutoFit/>
              </a:bodyPr>
              <a:lstStyle/>
              <a:p>
                <a:pPr algn="ctr">
                  <a:spcBef>
                    <a:spcPts val="600"/>
                  </a:spcBef>
                </a:pPr>
                <a:r>
                  <a:rPr lang="zh-CN" altLang="en-US" sz="2000" b="1">
                    <a:solidFill>
                      <a:srgbClr val="C00000"/>
                    </a:solidFill>
                  </a:rPr>
                  <a:t>归纳步</a:t>
                </a:r>
                <a:endParaRPr lang="en-US" altLang="zh-CN" sz="2000" b="1">
                  <a:solidFill>
                    <a:srgbClr val="C00000"/>
                  </a:solidFill>
                </a:endParaRPr>
              </a:p>
              <a:p>
                <a:pPr>
                  <a:spcBef>
                    <a:spcPts val="600"/>
                  </a:spcBef>
                </a:pPr>
                <a:r>
                  <a:rPr lang="zh-CN" altLang="en-US" sz="2000" b="1">
                    <a:solidFill>
                      <a:srgbClr val="002060"/>
                    </a:solidFill>
                    <a:latin typeface="楷体" panose="02010609060101010101" pitchFamily="49" charset="-122"/>
                    <a:ea typeface="楷体" panose="02010609060101010101" pitchFamily="49" charset="-122"/>
                  </a:rPr>
                  <a:t>对任意自然数</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𝒌</m:t>
                    </m:r>
                  </m:oMath>
                </a14:m>
                <a:r>
                  <a:rPr lang="zh-CN" altLang="en-US" sz="2000" b="1">
                    <a:solidFill>
                      <a:srgbClr val="002060"/>
                    </a:solidFill>
                    <a:latin typeface="楷体" panose="02010609060101010101" pitchFamily="49" charset="-122"/>
                    <a:ea typeface="楷体" panose="02010609060101010101" pitchFamily="49" charset="-122"/>
                  </a:rPr>
                  <a:t>，假定</a:t>
                </a:r>
                <a14:m>
                  <m:oMath xmlns:m="http://schemas.openxmlformats.org/officeDocument/2006/math">
                    <m:r>
                      <a:rPr lang="en-US" altLang="zh-CN" sz="2000" b="1" i="1">
                        <a:solidFill>
                          <a:schemeClr val="accent2">
                            <a:lumMod val="50000"/>
                          </a:schemeClr>
                        </a:solidFill>
                        <a:latin typeface="Cambria Math" panose="02040503050406030204" pitchFamily="18" charset="0"/>
                      </a:rPr>
                      <m:t>𝒌</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𝟖</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𝑷</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𝒌</m:t>
                        </m:r>
                      </m:e>
                    </m:d>
                  </m:oMath>
                </a14:m>
                <a:r>
                  <a:rPr lang="zh-CN" altLang="en-US" sz="2000" b="1">
                    <a:solidFill>
                      <a:srgbClr val="002060"/>
                    </a:solidFill>
                    <a:latin typeface="楷体" panose="02010609060101010101" pitchFamily="49" charset="-122"/>
                    <a:ea typeface="楷体" panose="02010609060101010101" pitchFamily="49" charset="-122"/>
                  </a:rPr>
                  <a:t>，要证</a:t>
                </a:r>
                <a14:m>
                  <m:oMath xmlns:m="http://schemas.openxmlformats.org/officeDocument/2006/math">
                    <m:r>
                      <m:rPr>
                        <m:nor/>
                      </m:rPr>
                      <a:rPr lang="zh-CN" altLang="en-US" sz="2000" b="1">
                        <a:solidFill>
                          <a:srgbClr val="002060"/>
                        </a:solidFill>
                        <a:latin typeface="楷体" panose="02010609060101010101" pitchFamily="49" charset="-122"/>
                        <a:ea typeface="楷体" panose="02010609060101010101" pitchFamily="49" charset="-122"/>
                      </a:rPr>
                      <m:t>明</m:t>
                    </m:r>
                    <m:r>
                      <a:rPr lang="en-US" altLang="zh-CN" sz="2000" b="1">
                        <a:solidFill>
                          <a:srgbClr val="002060"/>
                        </a:solidFill>
                        <a:latin typeface="Cambria Math" panose="02040503050406030204" pitchFamily="18" charset="0"/>
                        <a:ea typeface="楷体" panose="02010609060101010101" pitchFamily="49" charset="-122"/>
                      </a:rPr>
                      <m:t>𝒌</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𝟏</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𝟖</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𝑷</m:t>
                    </m:r>
                    <m:d>
                      <m:dPr>
                        <m:ctrlPr>
                          <a:rPr lang="en-US" altLang="zh-CN" sz="2000" b="1" i="1">
                            <a:solidFill>
                              <a:srgbClr val="002060"/>
                            </a:solidFill>
                            <a:latin typeface="Cambria Math" panose="02040503050406030204" pitchFamily="18" charset="0"/>
                            <a:ea typeface="楷体" panose="02010609060101010101" pitchFamily="49" charset="-122"/>
                          </a:rPr>
                        </m:ctrlPr>
                      </m:dPr>
                      <m:e>
                        <m:r>
                          <a:rPr lang="en-US" altLang="zh-CN" sz="2000" b="1">
                            <a:solidFill>
                              <a:srgbClr val="002060"/>
                            </a:solidFill>
                            <a:latin typeface="Cambria Math" panose="02040503050406030204" pitchFamily="18" charset="0"/>
                            <a:ea typeface="楷体" panose="02010609060101010101" pitchFamily="49" charset="-122"/>
                          </a:rPr>
                          <m:t>𝒌</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𝟏</m:t>
                        </m:r>
                      </m:e>
                    </m:d>
                  </m:oMath>
                </a14:m>
                <a:r>
                  <a:rPr lang="zh-CN" altLang="en-US" sz="2000" b="1">
                    <a:solidFill>
                      <a:srgbClr val="002060"/>
                    </a:solidFill>
                    <a:latin typeface="楷体" panose="02010609060101010101" pitchFamily="49" charset="-122"/>
                    <a:ea typeface="楷体" panose="02010609060101010101" pitchFamily="49" charset="-122"/>
                  </a:rPr>
                  <a:t>，分情况考虑：</a:t>
                </a:r>
                <a:endParaRPr lang="en-US" altLang="zh-CN" sz="2000" b="1">
                  <a:solidFill>
                    <a:srgbClr val="002060"/>
                  </a:solidFill>
                  <a:latin typeface="楷体" panose="02010609060101010101" pitchFamily="49" charset="-122"/>
                  <a:ea typeface="楷体" panose="02010609060101010101" pitchFamily="49" charset="-122"/>
                </a:endParaRPr>
              </a:p>
              <a:p>
                <a:pPr marL="457200" indent="-457200">
                  <a:spcBef>
                    <a:spcPts val="600"/>
                  </a:spcBef>
                  <a:buAutoNum type="arabicPeriod"/>
                </a:pPr>
                <a:r>
                  <a:rPr lang="zh-CN" altLang="en-US" b="1">
                    <a:solidFill>
                      <a:schemeClr val="accent6">
                        <a:lumMod val="50000"/>
                      </a:schemeClr>
                    </a:solidFill>
                  </a:rPr>
                  <a:t>若</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𝟖</m:t>
                    </m:r>
                  </m:oMath>
                </a14:m>
                <a:r>
                  <a:rPr lang="zh-CN" altLang="en-US" b="1">
                    <a:solidFill>
                      <a:schemeClr val="accent6">
                        <a:lumMod val="50000"/>
                      </a:schemeClr>
                    </a:solidFill>
                    <a:latin typeface="+mn-ea"/>
                  </a:rPr>
                  <a:t>，则令</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𝒔</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 </m:t>
                    </m:r>
                    <m:r>
                      <a:rPr lang="en-US" altLang="zh-CN" b="1" i="1" smtClean="0">
                        <a:solidFill>
                          <a:schemeClr val="accent6">
                            <a:lumMod val="50000"/>
                          </a:schemeClr>
                        </a:solidFill>
                        <a:latin typeface="Cambria Math" panose="02040503050406030204" pitchFamily="18" charset="0"/>
                      </a:rPr>
                      <m:t>𝒕</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oMath>
                </a14:m>
                <a:r>
                  <a:rPr lang="zh-CN" altLang="en-US" b="1">
                    <a:solidFill>
                      <a:schemeClr val="accent6">
                        <a:lumMod val="50000"/>
                      </a:schemeClr>
                    </a:solidFill>
                    <a:latin typeface="+mn-ea"/>
                  </a:rPr>
                  <a:t>，有</a:t>
                </a:r>
                <a14:m>
                  <m:oMath xmlns:m="http://schemas.openxmlformats.org/officeDocument/2006/math">
                    <m:r>
                      <a:rPr lang="en-US" altLang="zh-CN" b="1" i="1" smtClean="0">
                        <a:solidFill>
                          <a:schemeClr val="accent6">
                            <a:lumMod val="50000"/>
                          </a:schemeClr>
                        </a:solidFill>
                        <a:latin typeface="Cambria Math" panose="02040503050406030204" pitchFamily="18" charset="0"/>
                      </a:rPr>
                      <m:t>𝟑</m:t>
                    </m:r>
                    <m:r>
                      <a:rPr lang="en-US" altLang="zh-CN" b="1" i="1" smtClean="0">
                        <a:solidFill>
                          <a:schemeClr val="accent6">
                            <a:lumMod val="50000"/>
                          </a:schemeClr>
                        </a:solidFill>
                        <a:latin typeface="Cambria Math" panose="02040503050406030204" pitchFamily="18" charset="0"/>
                      </a:rPr>
                      <m:t>𝒔</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𝟓</m:t>
                    </m:r>
                    <m:r>
                      <a:rPr lang="en-US" altLang="zh-CN" b="1" i="1" smtClean="0">
                        <a:solidFill>
                          <a:schemeClr val="accent6">
                            <a:lumMod val="50000"/>
                          </a:schemeClr>
                        </a:solidFill>
                        <a:latin typeface="Cambria Math" panose="02040503050406030204" pitchFamily="18" charset="0"/>
                      </a:rPr>
                      <m:t>𝒕</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𝟖</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oMath>
                </a14:m>
                <a:r>
                  <a:rPr lang="zh-CN" altLang="en-US" b="1">
                    <a:solidFill>
                      <a:schemeClr val="accent6">
                        <a:lumMod val="50000"/>
                      </a:schemeClr>
                    </a:solidFill>
                    <a:latin typeface="+mn-ea"/>
                  </a:rPr>
                  <a:t>，即有</a:t>
                </a:r>
                <a14:m>
                  <m:oMath xmlns:m="http://schemas.openxmlformats.org/officeDocument/2006/math">
                    <m:r>
                      <a:rPr lang="en-US" altLang="zh-CN" b="1" i="1" smtClean="0">
                        <a:solidFill>
                          <a:schemeClr val="accent6">
                            <a:lumMod val="50000"/>
                          </a:schemeClr>
                        </a:solidFill>
                        <a:latin typeface="Cambria Math" panose="02040503050406030204" pitchFamily="18" charset="0"/>
                      </a:rPr>
                      <m:t>𝑷</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m:t>
                    </m:r>
                  </m:oMath>
                </a14:m>
                <a:r>
                  <a:rPr lang="zh-CN" altLang="en-US" b="1">
                    <a:solidFill>
                      <a:schemeClr val="accent6">
                        <a:lumMod val="50000"/>
                      </a:schemeClr>
                    </a:solidFill>
                    <a:latin typeface="+mn-ea"/>
                  </a:rPr>
                  <a:t>成立；</a:t>
                </a:r>
                <a:endParaRPr lang="en-US" altLang="zh-CN" b="1">
                  <a:solidFill>
                    <a:schemeClr val="accent6">
                      <a:lumMod val="50000"/>
                    </a:schemeClr>
                  </a:solidFill>
                  <a:latin typeface="+mn-ea"/>
                </a:endParaRPr>
              </a:p>
              <a:p>
                <a:pPr marL="457200" indent="-457200">
                  <a:spcBef>
                    <a:spcPts val="600"/>
                  </a:spcBef>
                  <a:buAutoNum type="arabicPeriod"/>
                </a:pPr>
                <a:r>
                  <a:rPr lang="zh-CN" altLang="en-US" b="1">
                    <a:solidFill>
                      <a:schemeClr val="accent6">
                        <a:lumMod val="50000"/>
                      </a:schemeClr>
                    </a:solidFill>
                    <a:latin typeface="+mn-ea"/>
                  </a:rPr>
                  <a:t>若</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&gt;</m:t>
                    </m:r>
                    <m:r>
                      <a:rPr lang="en-US" altLang="zh-CN" b="1" i="1" smtClean="0">
                        <a:solidFill>
                          <a:schemeClr val="accent6">
                            <a:lumMod val="50000"/>
                          </a:schemeClr>
                        </a:solidFill>
                        <a:latin typeface="Cambria Math" panose="02040503050406030204" pitchFamily="18" charset="0"/>
                      </a:rPr>
                      <m:t>𝟖</m:t>
                    </m:r>
                  </m:oMath>
                </a14:m>
                <a:r>
                  <a:rPr lang="zh-CN" altLang="en-US" b="1">
                    <a:solidFill>
                      <a:schemeClr val="accent6">
                        <a:lumMod val="50000"/>
                      </a:schemeClr>
                    </a:solidFill>
                    <a:latin typeface="+mn-ea"/>
                  </a:rPr>
                  <a:t>，即</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𝟖</m:t>
                    </m:r>
                  </m:oMath>
                </a14:m>
                <a:r>
                  <a:rPr lang="zh-CN" altLang="en-US" b="1">
                    <a:solidFill>
                      <a:schemeClr val="accent6">
                        <a:lumMod val="50000"/>
                      </a:schemeClr>
                    </a:solidFill>
                    <a:latin typeface="+mn-ea"/>
                  </a:rPr>
                  <a:t>，按归纳假设有</a:t>
                </a:r>
                <a14:m>
                  <m:oMath xmlns:m="http://schemas.openxmlformats.org/officeDocument/2006/math">
                    <m:r>
                      <a:rPr lang="en-US" altLang="zh-CN" b="1" i="1" smtClean="0">
                        <a:solidFill>
                          <a:schemeClr val="accent6">
                            <a:lumMod val="50000"/>
                          </a:schemeClr>
                        </a:solidFill>
                        <a:latin typeface="Cambria Math" panose="02040503050406030204" pitchFamily="18" charset="0"/>
                      </a:rPr>
                      <m:t>𝑷</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oMath>
                </a14:m>
                <a:r>
                  <a:rPr lang="zh-CN" altLang="en-US" b="1">
                    <a:solidFill>
                      <a:schemeClr val="accent6">
                        <a:lumMod val="50000"/>
                      </a:schemeClr>
                    </a:solidFill>
                    <a:latin typeface="+mn-ea"/>
                  </a:rPr>
                  <a:t>成立，即存在自然数</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𝒔</m:t>
                    </m:r>
                    <m:r>
                      <a:rPr lang="en-US" altLang="zh-CN" b="1" i="1" smtClean="0">
                        <a:solidFill>
                          <a:schemeClr val="accent6">
                            <a:lumMod val="50000"/>
                          </a:schemeClr>
                        </a:solidFill>
                        <a:latin typeface="Cambria Math" panose="02040503050406030204" pitchFamily="18" charset="0"/>
                      </a:rPr>
                      <m:t>, </m:t>
                    </m:r>
                    <m:r>
                      <a:rPr lang="en-US" altLang="zh-CN" b="1" i="1" smtClean="0">
                        <a:solidFill>
                          <a:schemeClr val="accent6">
                            <a:lumMod val="50000"/>
                          </a:schemeClr>
                        </a:solidFill>
                        <a:latin typeface="Cambria Math" panose="02040503050406030204" pitchFamily="18" charset="0"/>
                      </a:rPr>
                      <m:t>𝒕</m:t>
                    </m:r>
                  </m:oMath>
                </a14:m>
                <a:r>
                  <a:rPr lang="zh-CN" altLang="en-US" b="1">
                    <a:solidFill>
                      <a:schemeClr val="accent6">
                        <a:lumMod val="50000"/>
                      </a:schemeClr>
                    </a:solidFill>
                    <a:latin typeface="+mn-ea"/>
                  </a:rPr>
                  <a:t>使得</a:t>
                </a:r>
                <a14:m>
                  <m:oMath xmlns:m="http://schemas.openxmlformats.org/officeDocument/2006/math">
                    <m:r>
                      <a:rPr lang="en-US" altLang="zh-CN" b="1" i="1">
                        <a:solidFill>
                          <a:schemeClr val="accent6">
                            <a:lumMod val="50000"/>
                          </a:schemeClr>
                        </a:solidFill>
                        <a:latin typeface="Cambria Math" panose="02040503050406030204" pitchFamily="18" charset="0"/>
                      </a:rPr>
                      <m:t>𝟑</m:t>
                    </m:r>
                    <m:r>
                      <a:rPr lang="en-US" altLang="zh-CN" b="1" i="1">
                        <a:solidFill>
                          <a:schemeClr val="accent6">
                            <a:lumMod val="50000"/>
                          </a:schemeClr>
                        </a:solidFill>
                        <a:latin typeface="Cambria Math" panose="02040503050406030204" pitchFamily="18" charset="0"/>
                      </a:rPr>
                      <m:t>𝒔</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𝟓</m:t>
                    </m:r>
                    <m:r>
                      <a:rPr lang="en-US" altLang="zh-CN" b="1" i="1">
                        <a:solidFill>
                          <a:schemeClr val="accent6">
                            <a:lumMod val="50000"/>
                          </a:schemeClr>
                        </a:solidFill>
                        <a:latin typeface="Cambria Math" panose="02040503050406030204" pitchFamily="18" charset="0"/>
                      </a:rPr>
                      <m:t>𝒕</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𝒌</m:t>
                    </m:r>
                  </m:oMath>
                </a14:m>
                <a:r>
                  <a:rPr lang="zh-CN" altLang="en-US" b="1">
                    <a:solidFill>
                      <a:schemeClr val="accent6">
                        <a:lumMod val="50000"/>
                      </a:schemeClr>
                    </a:solidFill>
                    <a:latin typeface="+mn-ea"/>
                  </a:rPr>
                  <a:t>。</a:t>
                </a:r>
                <a:endParaRPr lang="en-US" altLang="zh-CN" b="1">
                  <a:solidFill>
                    <a:schemeClr val="accent6">
                      <a:lumMod val="50000"/>
                    </a:schemeClr>
                  </a:solidFill>
                  <a:latin typeface="+mn-ea"/>
                </a:endParaRPr>
              </a:p>
            </p:txBody>
          </p:sp>
        </mc:Choice>
        <mc:Fallback xmlns="">
          <p:sp>
            <p:nvSpPr>
              <p:cNvPr id="6" name="文本框 5">
                <a:extLst>
                  <a:ext uri="{FF2B5EF4-FFF2-40B4-BE49-F238E27FC236}">
                    <a16:creationId xmlns:a16="http://schemas.microsoft.com/office/drawing/2014/main" id="{9B98EDD2-DAEA-4FA9-BBA1-DC3B73C8ED3A}"/>
                  </a:ext>
                </a:extLst>
              </p:cNvPr>
              <p:cNvSpPr txBox="1">
                <a:spLocks noRot="1" noChangeAspect="1" noMove="1" noResize="1" noEditPoints="1" noAdjustHandles="1" noChangeArrowheads="1" noChangeShapeType="1" noTextEdit="1"/>
              </p:cNvSpPr>
              <p:nvPr/>
            </p:nvSpPr>
            <p:spPr>
              <a:xfrm>
                <a:off x="598636" y="3145598"/>
                <a:ext cx="10216281" cy="1492716"/>
              </a:xfrm>
              <a:prstGeom prst="rect">
                <a:avLst/>
              </a:prstGeom>
              <a:blipFill>
                <a:blip r:embed="rId4"/>
                <a:stretch>
                  <a:fillRect l="-597" t="-2041"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2CA5366-F17F-44A2-B171-40F284EE0E1A}"/>
                  </a:ext>
                </a:extLst>
              </p:cNvPr>
              <p:cNvSpPr txBox="1"/>
              <p:nvPr/>
            </p:nvSpPr>
            <p:spPr>
              <a:xfrm>
                <a:off x="598636" y="4819902"/>
                <a:ext cx="10222859" cy="1385123"/>
              </a:xfrm>
              <a:prstGeom prst="rect">
                <a:avLst/>
              </a:prstGeom>
              <a:noFill/>
            </p:spPr>
            <p:txBody>
              <a:bodyPr wrap="square" rtlCol="0">
                <a:spAutoFit/>
              </a:bodyPr>
              <a:lstStyle/>
              <a:p>
                <a:pPr>
                  <a:lnSpc>
                    <a:spcPts val="2400"/>
                  </a:lnSpc>
                  <a:spcBef>
                    <a:spcPts val="300"/>
                  </a:spcBef>
                </a:pPr>
                <a:r>
                  <a:rPr lang="zh-CN" altLang="en-US" b="1">
                    <a:solidFill>
                      <a:srgbClr val="002060"/>
                    </a:solidFill>
                    <a:latin typeface="楷体" panose="02010609060101010101" pitchFamily="49" charset="-122"/>
                    <a:ea typeface="楷体" panose="02010609060101010101" pitchFamily="49" charset="-122"/>
                  </a:rPr>
                  <a:t>这时要证明的目标是</a:t>
                </a:r>
                <a14:m>
                  <m:oMath xmlns:m="http://schemas.openxmlformats.org/officeDocument/2006/math">
                    <m:r>
                      <a:rPr lang="en-US" altLang="zh-CN" b="1" i="1" smtClean="0">
                        <a:solidFill>
                          <a:srgbClr val="002060"/>
                        </a:solidFill>
                        <a:latin typeface="Cambria Math" panose="02040503050406030204" pitchFamily="18" charset="0"/>
                      </a:rPr>
                      <m:t>𝑷</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𝒌</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𝟏</m:t>
                    </m:r>
                    <m:r>
                      <a:rPr lang="en-US" altLang="zh-CN" b="1" i="1" smtClean="0">
                        <a:solidFill>
                          <a:srgbClr val="002060"/>
                        </a:solidFill>
                        <a:latin typeface="Cambria Math" panose="02040503050406030204" pitchFamily="18" charset="0"/>
                      </a:rPr>
                      <m:t>)</m:t>
                    </m:r>
                  </m:oMath>
                </a14:m>
                <a:r>
                  <a:rPr lang="zh-CN" altLang="en-US" b="1">
                    <a:solidFill>
                      <a:srgbClr val="002060"/>
                    </a:solidFill>
                    <a:latin typeface="楷体" panose="02010609060101010101" pitchFamily="49" charset="-122"/>
                    <a:ea typeface="楷体" panose="02010609060101010101" pitchFamily="49" charset="-122"/>
                  </a:rPr>
                  <a:t>成立，即要存在自然数</a:t>
                </a:r>
                <a14:m>
                  <m:oMath xmlns:m="http://schemas.openxmlformats.org/officeDocument/2006/math">
                    <m:r>
                      <a:rPr lang="en-US" altLang="zh-CN" b="1" i="1" smtClean="0">
                        <a:solidFill>
                          <a:srgbClr val="002060"/>
                        </a:solidFill>
                        <a:latin typeface="Cambria Math" panose="02040503050406030204" pitchFamily="18" charset="0"/>
                      </a:rPr>
                      <m:t>𝒔</m:t>
                    </m:r>
                    <m:r>
                      <a:rPr lang="en-US" altLang="zh-CN" b="1" i="1" smtClean="0">
                        <a:solidFill>
                          <a:srgbClr val="002060"/>
                        </a:solidFill>
                        <a:latin typeface="Cambria Math" panose="02040503050406030204" pitchFamily="18" charset="0"/>
                      </a:rPr>
                      <m:t>′, </m:t>
                    </m:r>
                    <m:r>
                      <a:rPr lang="en-US" altLang="zh-CN" b="1" i="1" smtClean="0">
                        <a:solidFill>
                          <a:srgbClr val="002060"/>
                        </a:solidFill>
                        <a:latin typeface="Cambria Math" panose="02040503050406030204" pitchFamily="18" charset="0"/>
                      </a:rPr>
                      <m:t>𝒕</m:t>
                    </m:r>
                    <m:r>
                      <a:rPr lang="en-US" altLang="zh-CN" b="1" i="1" smtClean="0">
                        <a:solidFill>
                          <a:srgbClr val="002060"/>
                        </a:solidFill>
                        <a:latin typeface="Cambria Math" panose="02040503050406030204" pitchFamily="18" charset="0"/>
                      </a:rPr>
                      <m:t>′</m:t>
                    </m:r>
                  </m:oMath>
                </a14:m>
                <a:r>
                  <a:rPr lang="zh-CN" altLang="en-US" b="1">
                    <a:solidFill>
                      <a:srgbClr val="002060"/>
                    </a:solidFill>
                    <a:latin typeface="楷体" panose="02010609060101010101" pitchFamily="49" charset="-122"/>
                    <a:ea typeface="楷体" panose="02010609060101010101" pitchFamily="49" charset="-122"/>
                  </a:rPr>
                  <a:t>使得</a:t>
                </a:r>
                <a14:m>
                  <m:oMath xmlns:m="http://schemas.openxmlformats.org/officeDocument/2006/math">
                    <m:r>
                      <a:rPr lang="en-US" altLang="zh-CN" b="1" i="1" smtClean="0">
                        <a:solidFill>
                          <a:srgbClr val="002060"/>
                        </a:solidFill>
                        <a:latin typeface="Cambria Math" panose="02040503050406030204" pitchFamily="18" charset="0"/>
                      </a:rPr>
                      <m:t>𝟑</m:t>
                    </m:r>
                    <m:r>
                      <a:rPr lang="en-US" altLang="zh-CN" b="1" i="1" smtClean="0">
                        <a:solidFill>
                          <a:srgbClr val="002060"/>
                        </a:solidFill>
                        <a:latin typeface="Cambria Math" panose="02040503050406030204" pitchFamily="18" charset="0"/>
                      </a:rPr>
                      <m:t>𝒔</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𝟓</m:t>
                    </m:r>
                    <m:r>
                      <a:rPr lang="en-US" altLang="zh-CN" b="1" i="1" smtClean="0">
                        <a:solidFill>
                          <a:srgbClr val="002060"/>
                        </a:solidFill>
                        <a:latin typeface="Cambria Math" panose="02040503050406030204" pitchFamily="18" charset="0"/>
                      </a:rPr>
                      <m:t>𝒕</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𝒌</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𝟏</m:t>
                    </m:r>
                  </m:oMath>
                </a14:m>
                <a:endParaRPr lang="en-US" altLang="zh-CN" b="1">
                  <a:solidFill>
                    <a:srgbClr val="002060"/>
                  </a:solidFill>
                  <a:latin typeface="楷体" panose="02010609060101010101" pitchFamily="49" charset="-122"/>
                  <a:ea typeface="楷体" panose="02010609060101010101" pitchFamily="49" charset="-122"/>
                </a:endParaRPr>
              </a:p>
              <a:p>
                <a:pPr marL="285750" indent="-285750">
                  <a:lnSpc>
                    <a:spcPts val="2400"/>
                  </a:lnSpc>
                  <a:spcBef>
                    <a:spcPts val="300"/>
                  </a:spcBef>
                  <a:buFont typeface="Arial" panose="020B0604020202020204" pitchFamily="34" charset="0"/>
                  <a:buChar char="•"/>
                </a:pPr>
                <a:r>
                  <a:rPr lang="zh-CN" altLang="en-US" b="1">
                    <a:solidFill>
                      <a:schemeClr val="accent2">
                        <a:lumMod val="50000"/>
                      </a:schemeClr>
                    </a:solidFill>
                  </a:rPr>
                  <a:t>比较知需要</a:t>
                </a:r>
                <a14:m>
                  <m:oMath xmlns:m="http://schemas.openxmlformats.org/officeDocument/2006/math">
                    <m:r>
                      <a:rPr lang="en-US" altLang="zh-CN" b="1" i="1" smtClean="0">
                        <a:solidFill>
                          <a:srgbClr val="C00000"/>
                        </a:solidFill>
                        <a:latin typeface="Cambria Math" panose="02040503050406030204" pitchFamily="18" charset="0"/>
                      </a:rPr>
                      <m:t>𝟑</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𝒔</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𝒔</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𝟓</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𝒕</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𝒕</m:t>
                    </m:r>
                    <m:r>
                      <a:rPr lang="en-US" altLang="zh-CN" b="1" i="1" smtClean="0">
                        <a:solidFill>
                          <a:srgbClr val="C00000"/>
                        </a:solidFill>
                        <a:latin typeface="Cambria Math" panose="02040503050406030204" pitchFamily="18" charset="0"/>
                      </a:rPr>
                      <m:t>) = </m:t>
                    </m:r>
                    <m:r>
                      <a:rPr lang="en-US" altLang="zh-CN" b="1" i="1" smtClean="0">
                        <a:solidFill>
                          <a:srgbClr val="C00000"/>
                        </a:solidFill>
                        <a:latin typeface="Cambria Math" panose="02040503050406030204" pitchFamily="18" charset="0"/>
                      </a:rPr>
                      <m:t>𝟏</m:t>
                    </m:r>
                  </m:oMath>
                </a14:m>
                <a:r>
                  <a:rPr lang="zh-CN" altLang="en-US" b="1">
                    <a:solidFill>
                      <a:schemeClr val="accent2">
                        <a:lumMod val="50000"/>
                      </a:schemeClr>
                    </a:solidFill>
                  </a:rPr>
                  <a:t>。由</a:t>
                </a:r>
                <a14:m>
                  <m:oMath xmlns:m="http://schemas.openxmlformats.org/officeDocument/2006/math">
                    <m:r>
                      <a:rPr lang="en-US" altLang="zh-CN" b="1" i="1" smtClean="0">
                        <a:solidFill>
                          <a:schemeClr val="accent2">
                            <a:lumMod val="50000"/>
                          </a:schemeClr>
                        </a:solidFill>
                        <a:latin typeface="Cambria Math" panose="02040503050406030204" pitchFamily="18" charset="0"/>
                      </a:rPr>
                      <m:t>𝟑</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𝟐</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𝟓</m:t>
                    </m:r>
                    <m:r>
                      <a:rPr lang="en-US" altLang="zh-CN" b="1" i="1" smtClean="0">
                        <a:solidFill>
                          <a:schemeClr val="accent2">
                            <a:lumMod val="50000"/>
                          </a:schemeClr>
                        </a:solidFill>
                        <a:latin typeface="Cambria Math" panose="02040503050406030204" pitchFamily="18" charset="0"/>
                      </a:rPr>
                      <m:t>⋅</m:t>
                    </m:r>
                    <m:d>
                      <m:dPr>
                        <m:ctrlPr>
                          <a:rPr lang="en-US" altLang="zh-CN" b="1" i="1" smtClean="0">
                            <a:solidFill>
                              <a:schemeClr val="accent2">
                                <a:lumMod val="50000"/>
                              </a:schemeClr>
                            </a:solidFill>
                            <a:latin typeface="Cambria Math" panose="02040503050406030204" pitchFamily="18" charset="0"/>
                          </a:rPr>
                        </m:ctrlPr>
                      </m:dPr>
                      <m:e>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𝟏</m:t>
                        </m:r>
                      </m:e>
                    </m:d>
                    <m:r>
                      <a:rPr lang="en-US" altLang="zh-CN" b="1" i="1" smtClean="0">
                        <a:solidFill>
                          <a:schemeClr val="accent2">
                            <a:lumMod val="50000"/>
                          </a:schemeClr>
                        </a:solidFill>
                        <a:latin typeface="Cambria Math" panose="02040503050406030204" pitchFamily="18" charset="0"/>
                      </a:rPr>
                      <m:t>= </m:t>
                    </m:r>
                    <m:r>
                      <a:rPr lang="en-US" altLang="zh-CN" b="1" i="1" smtClean="0">
                        <a:solidFill>
                          <a:schemeClr val="accent2">
                            <a:lumMod val="50000"/>
                          </a:schemeClr>
                        </a:solidFill>
                        <a:latin typeface="Cambria Math" panose="02040503050406030204" pitchFamily="18" charset="0"/>
                      </a:rPr>
                      <m:t>𝟏</m:t>
                    </m:r>
                  </m:oMath>
                </a14:m>
                <a:r>
                  <a:rPr lang="zh-CN" altLang="en-US" b="1">
                    <a:solidFill>
                      <a:schemeClr val="accent2">
                        <a:lumMod val="50000"/>
                      </a:schemeClr>
                    </a:solidFill>
                  </a:rPr>
                  <a:t>，可令</a:t>
                </a:r>
                <a14:m>
                  <m:oMath xmlns:m="http://schemas.openxmlformats.org/officeDocument/2006/math">
                    <m:sSup>
                      <m:sSupPr>
                        <m:ctrlPr>
                          <a:rPr lang="en-US" altLang="zh-CN" b="1" i="1" smtClean="0">
                            <a:solidFill>
                              <a:schemeClr val="accent2">
                                <a:lumMod val="50000"/>
                              </a:schemeClr>
                            </a:solidFill>
                            <a:latin typeface="Cambria Math" panose="02040503050406030204" pitchFamily="18" charset="0"/>
                          </a:rPr>
                        </m:ctrlPr>
                      </m:sSupPr>
                      <m:e>
                        <m:r>
                          <a:rPr lang="en-US" altLang="zh-CN" b="1" i="1" smtClean="0">
                            <a:solidFill>
                              <a:schemeClr val="accent2">
                                <a:lumMod val="50000"/>
                              </a:schemeClr>
                            </a:solidFill>
                            <a:latin typeface="Cambria Math" panose="02040503050406030204" pitchFamily="18" charset="0"/>
                          </a:rPr>
                          <m:t>𝒔</m:t>
                        </m:r>
                      </m:e>
                      <m:sup>
                        <m:r>
                          <a:rPr lang="en-US" altLang="zh-CN" b="1" i="1" smtClean="0">
                            <a:solidFill>
                              <a:schemeClr val="accent2">
                                <a:lumMod val="50000"/>
                              </a:schemeClr>
                            </a:solidFill>
                            <a:latin typeface="Cambria Math" panose="02040503050406030204" pitchFamily="18" charset="0"/>
                          </a:rPr>
                          <m:t>′</m:t>
                        </m:r>
                      </m:sup>
                    </m:sSup>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𝒔</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𝟐</m:t>
                    </m:r>
                    <m:r>
                      <a:rPr lang="en-US" altLang="zh-CN" b="1" i="1" smtClean="0">
                        <a:solidFill>
                          <a:schemeClr val="accent2">
                            <a:lumMod val="50000"/>
                          </a:schemeClr>
                        </a:solidFill>
                        <a:latin typeface="Cambria Math" panose="02040503050406030204" pitchFamily="18" charset="0"/>
                      </a:rPr>
                      <m:t>, </m:t>
                    </m:r>
                    <m:sSup>
                      <m:sSupPr>
                        <m:ctrlPr>
                          <a:rPr lang="en-US" altLang="zh-CN" b="1" i="1" smtClean="0">
                            <a:solidFill>
                              <a:schemeClr val="accent2">
                                <a:lumMod val="50000"/>
                              </a:schemeClr>
                            </a:solidFill>
                            <a:latin typeface="Cambria Math" panose="02040503050406030204" pitchFamily="18" charset="0"/>
                          </a:rPr>
                        </m:ctrlPr>
                      </m:sSupPr>
                      <m:e>
                        <m:r>
                          <a:rPr lang="en-US" altLang="zh-CN" b="1" i="1" smtClean="0">
                            <a:solidFill>
                              <a:schemeClr val="accent2">
                                <a:lumMod val="50000"/>
                              </a:schemeClr>
                            </a:solidFill>
                            <a:latin typeface="Cambria Math" panose="02040503050406030204" pitchFamily="18" charset="0"/>
                          </a:rPr>
                          <m:t>𝒕</m:t>
                        </m:r>
                      </m:e>
                      <m:sup>
                        <m:r>
                          <a:rPr lang="en-US" altLang="zh-CN" b="1" i="1" smtClean="0">
                            <a:solidFill>
                              <a:schemeClr val="accent2">
                                <a:lumMod val="50000"/>
                              </a:schemeClr>
                            </a:solidFill>
                            <a:latin typeface="Cambria Math" panose="02040503050406030204" pitchFamily="18" charset="0"/>
                          </a:rPr>
                          <m:t>′</m:t>
                        </m:r>
                      </m:sup>
                    </m:sSup>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𝒕</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𝟏</m:t>
                    </m:r>
                  </m:oMath>
                </a14:m>
                <a:r>
                  <a:rPr lang="zh-CN" altLang="en-US" b="1">
                    <a:solidFill>
                      <a:schemeClr val="accent2">
                        <a:lumMod val="50000"/>
                      </a:schemeClr>
                    </a:solidFill>
                  </a:rPr>
                  <a:t>，即</a:t>
                </a:r>
                <a14:m>
                  <m:oMath xmlns:m="http://schemas.openxmlformats.org/officeDocument/2006/math">
                    <m:sSup>
                      <m:sSupPr>
                        <m:ctrlPr>
                          <a:rPr lang="en-US" altLang="zh-CN" b="1" i="1" smtClean="0">
                            <a:solidFill>
                              <a:schemeClr val="accent2">
                                <a:lumMod val="50000"/>
                              </a:schemeClr>
                            </a:solidFill>
                            <a:latin typeface="Cambria Math" panose="02040503050406030204" pitchFamily="18" charset="0"/>
                          </a:rPr>
                        </m:ctrlPr>
                      </m:sSupPr>
                      <m:e>
                        <m:r>
                          <a:rPr lang="en-US" altLang="zh-CN" b="1" i="1" smtClean="0">
                            <a:solidFill>
                              <a:schemeClr val="accent2">
                                <a:lumMod val="50000"/>
                              </a:schemeClr>
                            </a:solidFill>
                            <a:latin typeface="Cambria Math" panose="02040503050406030204" pitchFamily="18" charset="0"/>
                          </a:rPr>
                          <m:t>𝒕</m:t>
                        </m:r>
                      </m:e>
                      <m:sup>
                        <m:r>
                          <a:rPr lang="en-US" altLang="zh-CN" b="1" i="1" smtClean="0">
                            <a:solidFill>
                              <a:schemeClr val="accent2">
                                <a:lumMod val="50000"/>
                              </a:schemeClr>
                            </a:solidFill>
                            <a:latin typeface="Cambria Math" panose="02040503050406030204" pitchFamily="18" charset="0"/>
                          </a:rPr>
                          <m:t>′</m:t>
                        </m:r>
                      </m:sup>
                    </m:sSup>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𝒕</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𝟏</m:t>
                    </m:r>
                  </m:oMath>
                </a14:m>
                <a:r>
                  <a:rPr lang="zh-CN" altLang="en-US" b="1">
                    <a:solidFill>
                      <a:schemeClr val="accent2">
                        <a:lumMod val="50000"/>
                      </a:schemeClr>
                    </a:solidFill>
                  </a:rPr>
                  <a:t>。注意</a:t>
                </a:r>
                <a14:m>
                  <m:oMath xmlns:m="http://schemas.openxmlformats.org/officeDocument/2006/math">
                    <m:r>
                      <a:rPr lang="en-US" altLang="zh-CN" b="1" i="1" smtClean="0">
                        <a:solidFill>
                          <a:srgbClr val="C00000"/>
                        </a:solidFill>
                        <a:latin typeface="Cambria Math" panose="02040503050406030204" pitchFamily="18" charset="0"/>
                      </a:rPr>
                      <m:t>𝒕</m:t>
                    </m:r>
                    <m:r>
                      <a:rPr lang="en-US" altLang="zh-CN" b="1" i="1" smtClean="0">
                        <a:solidFill>
                          <a:srgbClr val="C00000"/>
                        </a:solidFill>
                        <a:latin typeface="Cambria Math" panose="02040503050406030204" pitchFamily="18" charset="0"/>
                      </a:rPr>
                      <m:t>′</m:t>
                    </m:r>
                  </m:oMath>
                </a14:m>
                <a:r>
                  <a:rPr lang="zh-CN" altLang="en-US" b="1">
                    <a:solidFill>
                      <a:srgbClr val="C00000"/>
                    </a:solidFill>
                  </a:rPr>
                  <a:t>必须是自然数</a:t>
                </a:r>
                <a:r>
                  <a:rPr lang="zh-CN" altLang="en-US" b="1">
                    <a:solidFill>
                      <a:schemeClr val="accent2">
                        <a:lumMod val="50000"/>
                      </a:schemeClr>
                    </a:solidFill>
                  </a:rPr>
                  <a:t>，因此这要求</a:t>
                </a:r>
                <a14:m>
                  <m:oMath xmlns:m="http://schemas.openxmlformats.org/officeDocument/2006/math">
                    <m:r>
                      <a:rPr lang="en-US" altLang="zh-CN" b="1" i="1" smtClean="0">
                        <a:solidFill>
                          <a:srgbClr val="C00000"/>
                        </a:solidFill>
                        <a:latin typeface="Cambria Math" panose="02040503050406030204" pitchFamily="18" charset="0"/>
                      </a:rPr>
                      <m:t>𝒕</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𝟏</m:t>
                    </m:r>
                  </m:oMath>
                </a14:m>
                <a:r>
                  <a:rPr lang="zh-CN" altLang="en-US" b="1">
                    <a:solidFill>
                      <a:schemeClr val="accent2">
                        <a:lumMod val="50000"/>
                      </a:schemeClr>
                    </a:solidFill>
                  </a:rPr>
                  <a:t>。</a:t>
                </a:r>
                <a:endParaRPr lang="en-US" altLang="zh-CN" b="1">
                  <a:solidFill>
                    <a:schemeClr val="accent2">
                      <a:lumMod val="50000"/>
                    </a:schemeClr>
                  </a:solidFill>
                </a:endParaRPr>
              </a:p>
              <a:p>
                <a:pPr marL="285750" indent="-285750">
                  <a:lnSpc>
                    <a:spcPts val="2400"/>
                  </a:lnSpc>
                  <a:spcBef>
                    <a:spcPts val="300"/>
                  </a:spcBef>
                  <a:buFont typeface="Arial" panose="020B0604020202020204" pitchFamily="34" charset="0"/>
                  <a:buChar char="•"/>
                </a:pPr>
                <a:r>
                  <a:rPr lang="zh-CN" altLang="en-US" b="1">
                    <a:solidFill>
                      <a:schemeClr val="accent2">
                        <a:lumMod val="50000"/>
                      </a:schemeClr>
                    </a:solidFill>
                  </a:rPr>
                  <a:t>当</a:t>
                </a:r>
                <a14:m>
                  <m:oMath xmlns:m="http://schemas.openxmlformats.org/officeDocument/2006/math">
                    <m:r>
                      <a:rPr lang="en-US" altLang="zh-CN" b="1" i="1" smtClean="0">
                        <a:solidFill>
                          <a:schemeClr val="accent2">
                            <a:lumMod val="50000"/>
                          </a:schemeClr>
                        </a:solidFill>
                        <a:latin typeface="Cambria Math" panose="02040503050406030204" pitchFamily="18" charset="0"/>
                      </a:rPr>
                      <m:t>𝒕</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𝟎</m:t>
                    </m:r>
                  </m:oMath>
                </a14:m>
                <a:r>
                  <a:rPr lang="zh-CN" altLang="en-US" b="1">
                    <a:solidFill>
                      <a:schemeClr val="accent2">
                        <a:lumMod val="50000"/>
                      </a:schemeClr>
                    </a:solidFill>
                  </a:rPr>
                  <a:t>时，注意到</a:t>
                </a:r>
                <a14:m>
                  <m:oMath xmlns:m="http://schemas.openxmlformats.org/officeDocument/2006/math">
                    <m:r>
                      <a:rPr lang="en-US" altLang="zh-CN" b="1" i="1" smtClean="0">
                        <a:solidFill>
                          <a:srgbClr val="C00000"/>
                        </a:solidFill>
                        <a:latin typeface="Cambria Math" panose="02040503050406030204" pitchFamily="18" charset="0"/>
                      </a:rPr>
                      <m:t>𝒌</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𝟖</m:t>
                    </m:r>
                  </m:oMath>
                </a14:m>
                <a:r>
                  <a:rPr lang="zh-CN" altLang="en-US" b="1">
                    <a:solidFill>
                      <a:schemeClr val="accent2">
                        <a:lumMod val="50000"/>
                      </a:schemeClr>
                    </a:solidFill>
                  </a:rPr>
                  <a:t>，因此</a:t>
                </a:r>
                <a14:m>
                  <m:oMath xmlns:m="http://schemas.openxmlformats.org/officeDocument/2006/math">
                    <m:r>
                      <a:rPr lang="en-US" altLang="zh-CN" b="1" i="1" smtClean="0">
                        <a:solidFill>
                          <a:srgbClr val="C00000"/>
                        </a:solidFill>
                        <a:latin typeface="Cambria Math" panose="02040503050406030204" pitchFamily="18" charset="0"/>
                      </a:rPr>
                      <m:t>𝒔</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𝟑</m:t>
                    </m:r>
                  </m:oMath>
                </a14:m>
                <a:r>
                  <a:rPr lang="zh-CN" altLang="en-US" b="1">
                    <a:solidFill>
                      <a:schemeClr val="accent2">
                        <a:lumMod val="50000"/>
                      </a:schemeClr>
                    </a:solidFill>
                  </a:rPr>
                  <a:t>，再由</a:t>
                </a:r>
                <a14:m>
                  <m:oMath xmlns:m="http://schemas.openxmlformats.org/officeDocument/2006/math">
                    <m:r>
                      <a:rPr lang="en-US" altLang="zh-CN" b="1" i="1" smtClean="0">
                        <a:solidFill>
                          <a:schemeClr val="accent2">
                            <a:lumMod val="50000"/>
                          </a:schemeClr>
                        </a:solidFill>
                        <a:latin typeface="Cambria Math" panose="02040503050406030204" pitchFamily="18" charset="0"/>
                      </a:rPr>
                      <m:t>𝟑</m:t>
                    </m:r>
                    <m:r>
                      <a:rPr lang="en-US" altLang="zh-CN" b="1" i="1" smtClean="0">
                        <a:solidFill>
                          <a:schemeClr val="accent2">
                            <a:lumMod val="50000"/>
                          </a:schemeClr>
                        </a:solidFill>
                        <a:latin typeface="Cambria Math" panose="02040503050406030204" pitchFamily="18" charset="0"/>
                      </a:rPr>
                      <m:t>⋅</m:t>
                    </m:r>
                    <m:d>
                      <m:dPr>
                        <m:ctrlPr>
                          <a:rPr lang="en-US" altLang="zh-CN" b="1" i="1" smtClean="0">
                            <a:solidFill>
                              <a:schemeClr val="accent2">
                                <a:lumMod val="50000"/>
                              </a:schemeClr>
                            </a:solidFill>
                            <a:latin typeface="Cambria Math" panose="02040503050406030204" pitchFamily="18" charset="0"/>
                          </a:rPr>
                        </m:ctrlPr>
                      </m:dPr>
                      <m:e>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𝟑</m:t>
                        </m:r>
                      </m:e>
                    </m:d>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𝟓</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𝟐</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𝟏</m:t>
                    </m:r>
                  </m:oMath>
                </a14:m>
                <a:r>
                  <a:rPr lang="zh-CN" altLang="en-US" b="1">
                    <a:solidFill>
                      <a:schemeClr val="accent2">
                        <a:lumMod val="50000"/>
                      </a:schemeClr>
                    </a:solidFill>
                  </a:rPr>
                  <a:t>，可令</a:t>
                </a:r>
                <a14:m>
                  <m:oMath xmlns:m="http://schemas.openxmlformats.org/officeDocument/2006/math">
                    <m:r>
                      <a:rPr lang="en-US" altLang="zh-CN" b="1" i="1" smtClean="0">
                        <a:solidFill>
                          <a:schemeClr val="accent2">
                            <a:lumMod val="50000"/>
                          </a:schemeClr>
                        </a:solidFill>
                        <a:latin typeface="Cambria Math" panose="02040503050406030204" pitchFamily="18" charset="0"/>
                      </a:rPr>
                      <m:t>𝒔</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𝒔</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𝟑</m:t>
                    </m:r>
                    <m:r>
                      <a:rPr lang="en-US" altLang="zh-CN" b="1" i="1" smtClean="0">
                        <a:solidFill>
                          <a:schemeClr val="accent2">
                            <a:lumMod val="50000"/>
                          </a:schemeClr>
                        </a:solidFill>
                        <a:latin typeface="Cambria Math" panose="02040503050406030204" pitchFamily="18" charset="0"/>
                      </a:rPr>
                      <m:t>, </m:t>
                    </m:r>
                    <m:r>
                      <a:rPr lang="en-US" altLang="zh-CN" b="1" i="1" smtClean="0">
                        <a:solidFill>
                          <a:schemeClr val="accent2">
                            <a:lumMod val="50000"/>
                          </a:schemeClr>
                        </a:solidFill>
                        <a:latin typeface="Cambria Math" panose="02040503050406030204" pitchFamily="18" charset="0"/>
                      </a:rPr>
                      <m:t>𝒕</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𝟐</m:t>
                    </m:r>
                  </m:oMath>
                </a14:m>
                <a:r>
                  <a:rPr lang="zh-CN" altLang="en-US" b="1">
                    <a:solidFill>
                      <a:schemeClr val="accent2">
                        <a:lumMod val="50000"/>
                      </a:schemeClr>
                    </a:solidFill>
                  </a:rPr>
                  <a:t>。</a:t>
                </a:r>
              </a:p>
            </p:txBody>
          </p:sp>
        </mc:Choice>
        <mc:Fallback xmlns="">
          <p:sp>
            <p:nvSpPr>
              <p:cNvPr id="15" name="文本框 14">
                <a:extLst>
                  <a:ext uri="{FF2B5EF4-FFF2-40B4-BE49-F238E27FC236}">
                    <a16:creationId xmlns:a16="http://schemas.microsoft.com/office/drawing/2014/main" id="{82CA5366-F17F-44A2-B171-40F284EE0E1A}"/>
                  </a:ext>
                </a:extLst>
              </p:cNvPr>
              <p:cNvSpPr txBox="1">
                <a:spLocks noRot="1" noChangeAspect="1" noMove="1" noResize="1" noEditPoints="1" noAdjustHandles="1" noChangeArrowheads="1" noChangeShapeType="1" noTextEdit="1"/>
              </p:cNvSpPr>
              <p:nvPr/>
            </p:nvSpPr>
            <p:spPr>
              <a:xfrm>
                <a:off x="598636" y="4819902"/>
                <a:ext cx="10222859" cy="1385123"/>
              </a:xfrm>
              <a:prstGeom prst="rect">
                <a:avLst/>
              </a:prstGeom>
              <a:blipFill>
                <a:blip r:embed="rId5"/>
                <a:stretch>
                  <a:fillRect l="-477" t="-3084" b="-6167"/>
                </a:stretch>
              </a:blipFill>
            </p:spPr>
            <p:txBody>
              <a:bodyPr/>
              <a:lstStyle/>
              <a:p>
                <a:r>
                  <a:rPr lang="zh-CN" altLang="en-US">
                    <a:noFill/>
                  </a:rPr>
                  <a:t> </a:t>
                </a:r>
              </a:p>
            </p:txBody>
          </p:sp>
        </mc:Fallback>
      </mc:AlternateContent>
      <p:sp>
        <p:nvSpPr>
          <p:cNvPr id="16" name="矩形: 圆角 15">
            <a:extLst>
              <a:ext uri="{FF2B5EF4-FFF2-40B4-BE49-F238E27FC236}">
                <a16:creationId xmlns:a16="http://schemas.microsoft.com/office/drawing/2014/main" id="{6ECA0010-700A-4DB9-8429-CFE46255E20A}"/>
              </a:ext>
            </a:extLst>
          </p:cNvPr>
          <p:cNvSpPr/>
          <p:nvPr/>
        </p:nvSpPr>
        <p:spPr>
          <a:xfrm>
            <a:off x="598636" y="4828558"/>
            <a:ext cx="10216281" cy="1355154"/>
          </a:xfrm>
          <a:prstGeom prst="roundRect">
            <a:avLst>
              <a:gd name="adj" fmla="val 9385"/>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1F5FAE3-D697-46D0-95AC-FE701CDEDF5E}"/>
              </a:ext>
            </a:extLst>
          </p:cNvPr>
          <p:cNvSpPr txBox="1"/>
          <p:nvPr/>
        </p:nvSpPr>
        <p:spPr>
          <a:xfrm>
            <a:off x="9961561" y="5523056"/>
            <a:ext cx="1118331" cy="692626"/>
          </a:xfrm>
          <a:prstGeom prst="rect">
            <a:avLst/>
          </a:prstGeom>
          <a:solidFill>
            <a:schemeClr val="accent4">
              <a:lumMod val="20000"/>
              <a:lumOff val="80000"/>
            </a:schemeClr>
          </a:solidFill>
        </p:spPr>
        <p:txBody>
          <a:bodyPr wrap="square" rtlCol="0">
            <a:spAutoFit/>
          </a:bodyPr>
          <a:lstStyle/>
          <a:p>
            <a:pPr>
              <a:lnSpc>
                <a:spcPts val="2400"/>
              </a:lnSpc>
            </a:pPr>
            <a:r>
              <a:rPr lang="zh-CN" altLang="en-US" b="1">
                <a:solidFill>
                  <a:schemeClr val="accent2">
                    <a:lumMod val="50000"/>
                  </a:schemeClr>
                </a:solidFill>
              </a:rPr>
              <a:t>进一步证明的思路</a:t>
            </a:r>
          </a:p>
        </p:txBody>
      </p:sp>
    </p:spTree>
    <p:extLst>
      <p:ext uri="{BB962C8B-B14F-4D97-AF65-F5344CB8AC3E}">
        <p14:creationId xmlns:p14="http://schemas.microsoft.com/office/powerpoint/2010/main" val="603248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11</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数学归纳法证明蕴涵式举例</a:t>
            </a:r>
          </a:p>
        </p:txBody>
      </p:sp>
      <p:sp>
        <p:nvSpPr>
          <p:cNvPr id="2" name="文本框 1">
            <a:extLst>
              <a:ext uri="{FF2B5EF4-FFF2-40B4-BE49-F238E27FC236}">
                <a16:creationId xmlns:a16="http://schemas.microsoft.com/office/drawing/2014/main" id="{14474BCB-9FFB-45CF-8AE7-BF3C914E9857}"/>
              </a:ext>
            </a:extLst>
          </p:cNvPr>
          <p:cNvSpPr txBox="1"/>
          <p:nvPr/>
        </p:nvSpPr>
        <p:spPr>
          <a:xfrm>
            <a:off x="598637" y="1209689"/>
            <a:ext cx="922294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证明任意大于等于</a:t>
            </a:r>
            <a:r>
              <a:rPr lang="en-US" altLang="zh-CN" sz="2400" b="1">
                <a:solidFill>
                  <a:srgbClr val="002060"/>
                </a:solidFill>
                <a:latin typeface="楷体" panose="02010609060101010101" pitchFamily="49" charset="-122"/>
                <a:ea typeface="楷体" panose="02010609060101010101" pitchFamily="49" charset="-122"/>
              </a:rPr>
              <a:t>8</a:t>
            </a:r>
            <a:r>
              <a:rPr lang="zh-CN" altLang="en-US" sz="2400" b="1">
                <a:solidFill>
                  <a:srgbClr val="002060"/>
                </a:solidFill>
                <a:latin typeface="楷体" panose="02010609060101010101" pitchFamily="49" charset="-122"/>
                <a:ea typeface="楷体" panose="02010609060101010101" pitchFamily="49" charset="-122"/>
              </a:rPr>
              <a:t>分的邮资都可以由若干张</a:t>
            </a:r>
            <a:r>
              <a:rPr lang="en-US" altLang="zh-CN" sz="2400" b="1">
                <a:solidFill>
                  <a:srgbClr val="002060"/>
                </a:solidFill>
                <a:latin typeface="楷体" panose="02010609060101010101" pitchFamily="49" charset="-122"/>
                <a:ea typeface="楷体" panose="02010609060101010101" pitchFamily="49" charset="-122"/>
              </a:rPr>
              <a:t>3</a:t>
            </a:r>
            <a:r>
              <a:rPr lang="zh-CN" altLang="en-US" sz="2400" b="1">
                <a:solidFill>
                  <a:srgbClr val="002060"/>
                </a:solidFill>
                <a:latin typeface="楷体" panose="02010609060101010101" pitchFamily="49" charset="-122"/>
                <a:ea typeface="楷体" panose="02010609060101010101" pitchFamily="49" charset="-122"/>
              </a:rPr>
              <a:t>分和</a:t>
            </a:r>
            <a:r>
              <a:rPr lang="en-US" altLang="zh-CN" sz="2400" b="1">
                <a:solidFill>
                  <a:srgbClr val="002060"/>
                </a:solidFill>
                <a:latin typeface="楷体" panose="02010609060101010101" pitchFamily="49" charset="-122"/>
                <a:ea typeface="楷体" panose="02010609060101010101" pitchFamily="49" charset="-122"/>
              </a:rPr>
              <a:t>5</a:t>
            </a:r>
            <a:r>
              <a:rPr lang="zh-CN" altLang="en-US" sz="2400" b="1">
                <a:solidFill>
                  <a:srgbClr val="002060"/>
                </a:solidFill>
                <a:latin typeface="楷体" panose="02010609060101010101" pitchFamily="49" charset="-122"/>
                <a:ea typeface="楷体" panose="02010609060101010101" pitchFamily="49" charset="-122"/>
              </a:rPr>
              <a:t>分的邮票支付。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065AF1E-3F36-422B-975D-0B49FC19894A}"/>
                  </a:ext>
                </a:extLst>
              </p:cNvPr>
              <p:cNvSpPr txBox="1"/>
              <p:nvPr/>
            </p:nvSpPr>
            <p:spPr>
              <a:xfrm>
                <a:off x="598638" y="2016190"/>
                <a:ext cx="10387320" cy="439736"/>
              </a:xfrm>
              <a:prstGeom prst="rect">
                <a:avLst/>
              </a:prstGeom>
              <a:solidFill>
                <a:schemeClr val="accent5">
                  <a:lumMod val="20000"/>
                  <a:lumOff val="80000"/>
                  <a:alpha val="50000"/>
                </a:schemeClr>
              </a:solidFill>
            </p:spPr>
            <p:txBody>
              <a:bodyPr wrap="square" rtlCol="0">
                <a:spAutoFit/>
              </a:bodyPr>
              <a:lstStyle/>
              <a:p>
                <a:pPr>
                  <a:spcBef>
                    <a:spcPts val="600"/>
                  </a:spcBef>
                  <a:spcAft>
                    <a:spcPts val="600"/>
                  </a:spcAft>
                </a:pPr>
                <a:r>
                  <a:rPr lang="zh-CN" altLang="en-US" sz="2000" b="1">
                    <a:solidFill>
                      <a:srgbClr val="002060"/>
                    </a:solidFill>
                    <a:latin typeface="楷体" panose="02010609060101010101" pitchFamily="49" charset="-122"/>
                    <a:ea typeface="楷体" panose="02010609060101010101" pitchFamily="49" charset="-122"/>
                  </a:rPr>
                  <a:t>论域是自然数，待证命题符号化为：</a:t>
                </a:r>
                <a14:m>
                  <m:oMath xmlns:m="http://schemas.openxmlformats.org/officeDocument/2006/math">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𝒏</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𝟖</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𝑷</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e>
                        </m:d>
                      </m:e>
                    </m:d>
                  </m:oMath>
                </a14:m>
                <a:r>
                  <a:rPr lang="zh-CN" altLang="en-US" sz="2000" b="1">
                    <a:solidFill>
                      <a:srgbClr val="002060"/>
                    </a:solidFill>
                    <a:latin typeface="楷体" panose="02010609060101010101" pitchFamily="49" charset="-122"/>
                    <a:ea typeface="楷体" panose="02010609060101010101" pitchFamily="49" charset="-122"/>
                  </a:rPr>
                  <a:t>，其中</a:t>
                </a:r>
                <a14:m>
                  <m:oMath xmlns:m="http://schemas.openxmlformats.org/officeDocument/2006/math">
                    <m:r>
                      <a:rPr lang="en-US" altLang="zh-CN" sz="2000" b="1">
                        <a:solidFill>
                          <a:srgbClr val="002060"/>
                        </a:solidFill>
                        <a:latin typeface="Cambria Math" panose="02040503050406030204" pitchFamily="18" charset="0"/>
                        <a:ea typeface="楷体" panose="02010609060101010101" pitchFamily="49" charset="-122"/>
                      </a:rPr>
                      <m:t>𝑷</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𝒏</m:t>
                    </m:r>
                    <m:r>
                      <a:rPr lang="en-US" altLang="zh-CN" sz="2000" b="1">
                        <a:solidFill>
                          <a:srgbClr val="002060"/>
                        </a:solidFill>
                        <a:latin typeface="Cambria Math" panose="02040503050406030204" pitchFamily="18" charset="0"/>
                        <a:ea typeface="楷体" panose="02010609060101010101" pitchFamily="49" charset="-122"/>
                      </a:rPr>
                      <m:t>)</m:t>
                    </m:r>
                  </m:oMath>
                </a14:m>
                <a:r>
                  <a:rPr lang="zh-CN" altLang="en-US" sz="2000" b="1">
                    <a:solidFill>
                      <a:srgbClr val="002060"/>
                    </a:solidFill>
                    <a:latin typeface="楷体" panose="02010609060101010101" pitchFamily="49" charset="-122"/>
                    <a:ea typeface="楷体" panose="02010609060101010101" pitchFamily="49" charset="-122"/>
                  </a:rPr>
                  <a:t>是</a:t>
                </a:r>
                <a14:m>
                  <m:oMath xmlns:m="http://schemas.openxmlformats.org/officeDocument/2006/math">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𝒕</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𝟑</m:t>
                        </m:r>
                        <m:r>
                          <a:rPr lang="en-US" altLang="zh-CN" sz="2000" b="1" i="1">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 + </m:t>
                        </m:r>
                        <m:r>
                          <a:rPr lang="en-US" altLang="zh-CN" sz="2000" b="1" i="1">
                            <a:solidFill>
                              <a:srgbClr val="C00000"/>
                            </a:solidFill>
                            <a:latin typeface="Cambria Math" panose="02040503050406030204" pitchFamily="18" charset="0"/>
                          </a:rPr>
                          <m:t>𝟓</m:t>
                        </m:r>
                        <m:r>
                          <a:rPr lang="en-US" altLang="zh-CN" sz="2000" b="1" i="1">
                            <a:solidFill>
                              <a:srgbClr val="C00000"/>
                            </a:solidFill>
                            <a:latin typeface="Cambria Math" panose="02040503050406030204" pitchFamily="18" charset="0"/>
                          </a:rPr>
                          <m:t>𝒕</m:t>
                        </m:r>
                        <m:r>
                          <a:rPr lang="en-US" altLang="zh-CN" sz="2000" b="1" i="1">
                            <a:solidFill>
                              <a:srgbClr val="C00000"/>
                            </a:solidFill>
                            <a:latin typeface="Cambria Math" panose="02040503050406030204" pitchFamily="18" charset="0"/>
                          </a:rPr>
                          <m:t> = </m:t>
                        </m:r>
                        <m:r>
                          <a:rPr lang="en-US" altLang="zh-CN" sz="2000" b="1" i="1">
                            <a:solidFill>
                              <a:srgbClr val="C00000"/>
                            </a:solidFill>
                            <a:latin typeface="Cambria Math" panose="02040503050406030204" pitchFamily="18" charset="0"/>
                          </a:rPr>
                          <m:t>𝒏</m:t>
                        </m:r>
                      </m:e>
                    </m:d>
                  </m:oMath>
                </a14:m>
                <a:endParaRPr lang="en-US" altLang="zh-CN" sz="2000" b="1"/>
              </a:p>
            </p:txBody>
          </p:sp>
        </mc:Choice>
        <mc:Fallback xmlns="">
          <p:sp>
            <p:nvSpPr>
              <p:cNvPr id="3" name="文本框 2">
                <a:extLst>
                  <a:ext uri="{FF2B5EF4-FFF2-40B4-BE49-F238E27FC236}">
                    <a16:creationId xmlns:a16="http://schemas.microsoft.com/office/drawing/2014/main" id="{4065AF1E-3F36-422B-975D-0B49FC19894A}"/>
                  </a:ext>
                </a:extLst>
              </p:cNvPr>
              <p:cNvSpPr txBox="1">
                <a:spLocks noRot="1" noChangeAspect="1" noMove="1" noResize="1" noEditPoints="1" noAdjustHandles="1" noChangeArrowheads="1" noChangeShapeType="1" noTextEdit="1"/>
              </p:cNvSpPr>
              <p:nvPr/>
            </p:nvSpPr>
            <p:spPr>
              <a:xfrm>
                <a:off x="598638" y="2016190"/>
                <a:ext cx="10387320" cy="439736"/>
              </a:xfrm>
              <a:prstGeom prst="rect">
                <a:avLst/>
              </a:prstGeom>
              <a:blipFill>
                <a:blip r:embed="rId2"/>
                <a:stretch>
                  <a:fillRect l="-587" t="-8333" b="-152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15B7CF7-3D80-4DA9-82E3-40CDFFEEABBC}"/>
                  </a:ext>
                </a:extLst>
              </p:cNvPr>
              <p:cNvSpPr txBox="1"/>
              <p:nvPr/>
            </p:nvSpPr>
            <p:spPr>
              <a:xfrm>
                <a:off x="598636" y="2580894"/>
                <a:ext cx="4828557" cy="439736"/>
              </a:xfrm>
              <a:prstGeom prst="rect">
                <a:avLst/>
              </a:prstGeom>
              <a:solidFill>
                <a:schemeClr val="accent4">
                  <a:lumMod val="20000"/>
                  <a:lumOff val="80000"/>
                </a:schemeClr>
              </a:solidFill>
            </p:spPr>
            <p:txBody>
              <a:bodyPr wrap="square" rtlCol="0">
                <a:spAutoFit/>
              </a:bodyPr>
              <a:lstStyle/>
              <a:p>
                <a:r>
                  <a:rPr lang="zh-CN" altLang="en-US" sz="2000" b="1">
                    <a:solidFill>
                      <a:srgbClr val="C00000"/>
                    </a:solidFill>
                  </a:rPr>
                  <a:t>归纳基：</a:t>
                </a:r>
                <a:r>
                  <a:rPr lang="zh-CN" altLang="en-US" sz="2000" b="1">
                    <a:solidFill>
                      <a:schemeClr val="accent4">
                        <a:lumMod val="50000"/>
                      </a:schemeClr>
                    </a:solidFill>
                  </a:rPr>
                  <a:t>命题</a:t>
                </a:r>
                <a14:m>
                  <m:oMath xmlns:m="http://schemas.openxmlformats.org/officeDocument/2006/math">
                    <m:d>
                      <m:dPr>
                        <m:ctrlPr>
                          <a:rPr lang="en-US" altLang="zh-CN" sz="2000" b="1" i="1" smtClean="0">
                            <a:solidFill>
                              <a:srgbClr val="C00000"/>
                            </a:solidFill>
                            <a:latin typeface="Cambria Math" panose="02040503050406030204" pitchFamily="18" charset="0"/>
                          </a:rPr>
                        </m:ctrlPr>
                      </m:dPr>
                      <m:e>
                        <m:r>
                          <a:rPr lang="en-US" altLang="zh-CN" sz="2000" b="1" i="1" smtClean="0">
                            <a:solidFill>
                              <a:srgbClr val="C00000"/>
                            </a:solidFill>
                            <a:latin typeface="Cambria Math" panose="02040503050406030204" pitchFamily="18" charset="0"/>
                          </a:rPr>
                          <m:t>𝟎</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𝟖</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𝑷</m:t>
                        </m:r>
                        <m:d>
                          <m:dPr>
                            <m:ctrlPr>
                              <a:rPr lang="en-US" altLang="zh-CN" sz="2000" b="1" i="1" smtClean="0">
                                <a:solidFill>
                                  <a:srgbClr val="C00000"/>
                                </a:solidFill>
                                <a:latin typeface="Cambria Math" panose="02040503050406030204" pitchFamily="18" charset="0"/>
                              </a:rPr>
                            </m:ctrlPr>
                          </m:dPr>
                          <m:e>
                            <m:r>
                              <a:rPr lang="en-US" altLang="zh-CN" sz="2000" b="1" i="1" smtClean="0">
                                <a:solidFill>
                                  <a:srgbClr val="C00000"/>
                                </a:solidFill>
                                <a:latin typeface="Cambria Math" panose="02040503050406030204" pitchFamily="18" charset="0"/>
                              </a:rPr>
                              <m:t>𝟎</m:t>
                            </m:r>
                          </m:e>
                        </m:d>
                      </m:e>
                    </m:d>
                  </m:oMath>
                </a14:m>
                <a:r>
                  <a:rPr lang="zh-CN" altLang="en-US" sz="2000" b="1">
                    <a:solidFill>
                      <a:schemeClr val="accent4">
                        <a:lumMod val="50000"/>
                      </a:schemeClr>
                    </a:solidFill>
                  </a:rPr>
                  <a:t>平凡成立！</a:t>
                </a:r>
              </a:p>
            </p:txBody>
          </p:sp>
        </mc:Choice>
        <mc:Fallback xmlns="">
          <p:sp>
            <p:nvSpPr>
              <p:cNvPr id="4" name="文本框 3">
                <a:extLst>
                  <a:ext uri="{FF2B5EF4-FFF2-40B4-BE49-F238E27FC236}">
                    <a16:creationId xmlns:a16="http://schemas.microsoft.com/office/drawing/2014/main" id="{B15B7CF7-3D80-4DA9-82E3-40CDFFEEABBC}"/>
                  </a:ext>
                </a:extLst>
              </p:cNvPr>
              <p:cNvSpPr txBox="1">
                <a:spLocks noRot="1" noChangeAspect="1" noMove="1" noResize="1" noEditPoints="1" noAdjustHandles="1" noChangeArrowheads="1" noChangeShapeType="1" noTextEdit="1"/>
              </p:cNvSpPr>
              <p:nvPr/>
            </p:nvSpPr>
            <p:spPr>
              <a:xfrm>
                <a:off x="598636" y="2580894"/>
                <a:ext cx="4828557" cy="439736"/>
              </a:xfrm>
              <a:prstGeom prst="rect">
                <a:avLst/>
              </a:prstGeom>
              <a:blipFill>
                <a:blip r:embed="rId3"/>
                <a:stretch>
                  <a:fillRect l="-1263" t="-1370" b="-191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B98EDD2-DAEA-4FA9-BBA1-DC3B73C8ED3A}"/>
                  </a:ext>
                </a:extLst>
              </p:cNvPr>
              <p:cNvSpPr txBox="1"/>
              <p:nvPr/>
            </p:nvSpPr>
            <p:spPr>
              <a:xfrm>
                <a:off x="598636" y="3145598"/>
                <a:ext cx="10387321" cy="2980047"/>
              </a:xfrm>
              <a:prstGeom prst="rect">
                <a:avLst/>
              </a:prstGeom>
              <a:solidFill>
                <a:schemeClr val="accent2">
                  <a:lumMod val="20000"/>
                  <a:lumOff val="80000"/>
                  <a:alpha val="50000"/>
                </a:schemeClr>
              </a:solidFill>
            </p:spPr>
            <p:txBody>
              <a:bodyPr wrap="square" rtlCol="0">
                <a:spAutoFit/>
              </a:bodyPr>
              <a:lstStyle/>
              <a:p>
                <a:pPr algn="ctr">
                  <a:spcBef>
                    <a:spcPts val="600"/>
                  </a:spcBef>
                </a:pPr>
                <a:r>
                  <a:rPr lang="zh-CN" altLang="en-US" sz="2000" b="1">
                    <a:solidFill>
                      <a:srgbClr val="C00000"/>
                    </a:solidFill>
                  </a:rPr>
                  <a:t>归纳步</a:t>
                </a:r>
                <a:endParaRPr lang="en-US" altLang="zh-CN" sz="2000" b="1">
                  <a:solidFill>
                    <a:srgbClr val="C00000"/>
                  </a:solidFill>
                </a:endParaRPr>
              </a:p>
              <a:p>
                <a:pPr>
                  <a:spcBef>
                    <a:spcPts val="600"/>
                  </a:spcBef>
                </a:pPr>
                <a:r>
                  <a:rPr lang="zh-CN" altLang="en-US" sz="2000" b="1">
                    <a:solidFill>
                      <a:srgbClr val="002060"/>
                    </a:solidFill>
                    <a:latin typeface="楷体" panose="02010609060101010101" pitchFamily="49" charset="-122"/>
                    <a:ea typeface="楷体" panose="02010609060101010101" pitchFamily="49" charset="-122"/>
                  </a:rPr>
                  <a:t>对任意自然数</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𝒌</m:t>
                    </m:r>
                  </m:oMath>
                </a14:m>
                <a:r>
                  <a:rPr lang="zh-CN" altLang="en-US" sz="2000" b="1">
                    <a:solidFill>
                      <a:srgbClr val="002060"/>
                    </a:solidFill>
                    <a:latin typeface="楷体" panose="02010609060101010101" pitchFamily="49" charset="-122"/>
                    <a:ea typeface="楷体" panose="02010609060101010101" pitchFamily="49" charset="-122"/>
                  </a:rPr>
                  <a:t>，假定</a:t>
                </a:r>
                <a14:m>
                  <m:oMath xmlns:m="http://schemas.openxmlformats.org/officeDocument/2006/math">
                    <m:r>
                      <a:rPr lang="en-US" altLang="zh-CN" sz="2000" b="1" i="1">
                        <a:solidFill>
                          <a:schemeClr val="accent2">
                            <a:lumMod val="50000"/>
                          </a:schemeClr>
                        </a:solidFill>
                        <a:latin typeface="Cambria Math" panose="02040503050406030204" pitchFamily="18" charset="0"/>
                      </a:rPr>
                      <m:t>𝒌</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𝟖</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𝑷</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𝒌</m:t>
                        </m:r>
                      </m:e>
                    </m:d>
                  </m:oMath>
                </a14:m>
                <a:r>
                  <a:rPr lang="zh-CN" altLang="en-US" sz="2000" b="1">
                    <a:solidFill>
                      <a:srgbClr val="002060"/>
                    </a:solidFill>
                    <a:latin typeface="楷体" panose="02010609060101010101" pitchFamily="49" charset="-122"/>
                    <a:ea typeface="楷体" panose="02010609060101010101" pitchFamily="49" charset="-122"/>
                  </a:rPr>
                  <a:t>，要证</a:t>
                </a:r>
                <a14:m>
                  <m:oMath xmlns:m="http://schemas.openxmlformats.org/officeDocument/2006/math">
                    <m:r>
                      <m:rPr>
                        <m:nor/>
                      </m:rPr>
                      <a:rPr lang="zh-CN" altLang="en-US" sz="2000" b="1">
                        <a:solidFill>
                          <a:srgbClr val="002060"/>
                        </a:solidFill>
                        <a:latin typeface="楷体" panose="02010609060101010101" pitchFamily="49" charset="-122"/>
                        <a:ea typeface="楷体" panose="02010609060101010101" pitchFamily="49" charset="-122"/>
                      </a:rPr>
                      <m:t>明</m:t>
                    </m:r>
                    <m:r>
                      <a:rPr lang="en-US" altLang="zh-CN" sz="2000" b="1">
                        <a:solidFill>
                          <a:srgbClr val="002060"/>
                        </a:solidFill>
                        <a:latin typeface="Cambria Math" panose="02040503050406030204" pitchFamily="18" charset="0"/>
                        <a:ea typeface="楷体" panose="02010609060101010101" pitchFamily="49" charset="-122"/>
                      </a:rPr>
                      <m:t>𝒌</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𝟏</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𝟖</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𝑷</m:t>
                    </m:r>
                    <m:d>
                      <m:dPr>
                        <m:ctrlPr>
                          <a:rPr lang="en-US" altLang="zh-CN" sz="2000" b="1" i="1">
                            <a:solidFill>
                              <a:srgbClr val="002060"/>
                            </a:solidFill>
                            <a:latin typeface="Cambria Math" panose="02040503050406030204" pitchFamily="18" charset="0"/>
                            <a:ea typeface="楷体" panose="02010609060101010101" pitchFamily="49" charset="-122"/>
                          </a:rPr>
                        </m:ctrlPr>
                      </m:dPr>
                      <m:e>
                        <m:r>
                          <a:rPr lang="en-US" altLang="zh-CN" sz="2000" b="1">
                            <a:solidFill>
                              <a:srgbClr val="002060"/>
                            </a:solidFill>
                            <a:latin typeface="Cambria Math" panose="02040503050406030204" pitchFamily="18" charset="0"/>
                            <a:ea typeface="楷体" panose="02010609060101010101" pitchFamily="49" charset="-122"/>
                          </a:rPr>
                          <m:t>𝒌</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𝟏</m:t>
                        </m:r>
                      </m:e>
                    </m:d>
                  </m:oMath>
                </a14:m>
                <a:r>
                  <a:rPr lang="zh-CN" altLang="en-US" sz="2000" b="1">
                    <a:solidFill>
                      <a:srgbClr val="002060"/>
                    </a:solidFill>
                    <a:latin typeface="楷体" panose="02010609060101010101" pitchFamily="49" charset="-122"/>
                    <a:ea typeface="楷体" panose="02010609060101010101" pitchFamily="49" charset="-122"/>
                  </a:rPr>
                  <a:t>，分情况考虑：</a:t>
                </a:r>
                <a:endParaRPr lang="en-US" altLang="zh-CN" sz="2000" b="1">
                  <a:solidFill>
                    <a:srgbClr val="002060"/>
                  </a:solidFill>
                  <a:latin typeface="楷体" panose="02010609060101010101" pitchFamily="49" charset="-122"/>
                  <a:ea typeface="楷体" panose="02010609060101010101" pitchFamily="49" charset="-122"/>
                </a:endParaRPr>
              </a:p>
              <a:p>
                <a:pPr marL="457200" indent="-457200">
                  <a:spcBef>
                    <a:spcPts val="600"/>
                  </a:spcBef>
                  <a:buAutoNum type="arabicPeriod"/>
                </a:pPr>
                <a:r>
                  <a:rPr lang="zh-CN" altLang="en-US" b="1">
                    <a:solidFill>
                      <a:schemeClr val="accent6">
                        <a:lumMod val="50000"/>
                      </a:schemeClr>
                    </a:solidFill>
                  </a:rPr>
                  <a:t>若</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𝟖</m:t>
                    </m:r>
                  </m:oMath>
                </a14:m>
                <a:r>
                  <a:rPr lang="zh-CN" altLang="en-US" b="1">
                    <a:solidFill>
                      <a:schemeClr val="accent6">
                        <a:lumMod val="50000"/>
                      </a:schemeClr>
                    </a:solidFill>
                    <a:latin typeface="+mn-ea"/>
                  </a:rPr>
                  <a:t>，则令</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𝒔</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 </m:t>
                    </m:r>
                    <m:r>
                      <a:rPr lang="en-US" altLang="zh-CN" b="1" i="1" smtClean="0">
                        <a:solidFill>
                          <a:schemeClr val="accent6">
                            <a:lumMod val="50000"/>
                          </a:schemeClr>
                        </a:solidFill>
                        <a:latin typeface="Cambria Math" panose="02040503050406030204" pitchFamily="18" charset="0"/>
                      </a:rPr>
                      <m:t>𝒕</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oMath>
                </a14:m>
                <a:r>
                  <a:rPr lang="zh-CN" altLang="en-US" b="1">
                    <a:solidFill>
                      <a:schemeClr val="accent6">
                        <a:lumMod val="50000"/>
                      </a:schemeClr>
                    </a:solidFill>
                    <a:latin typeface="+mn-ea"/>
                  </a:rPr>
                  <a:t>，有</a:t>
                </a:r>
                <a14:m>
                  <m:oMath xmlns:m="http://schemas.openxmlformats.org/officeDocument/2006/math">
                    <m:r>
                      <a:rPr lang="en-US" altLang="zh-CN" b="1" i="1" smtClean="0">
                        <a:solidFill>
                          <a:schemeClr val="accent6">
                            <a:lumMod val="50000"/>
                          </a:schemeClr>
                        </a:solidFill>
                        <a:latin typeface="Cambria Math" panose="02040503050406030204" pitchFamily="18" charset="0"/>
                      </a:rPr>
                      <m:t>𝟑</m:t>
                    </m:r>
                    <m:r>
                      <a:rPr lang="en-US" altLang="zh-CN" b="1" i="1" smtClean="0">
                        <a:solidFill>
                          <a:schemeClr val="accent6">
                            <a:lumMod val="50000"/>
                          </a:schemeClr>
                        </a:solidFill>
                        <a:latin typeface="Cambria Math" panose="02040503050406030204" pitchFamily="18" charset="0"/>
                      </a:rPr>
                      <m:t>𝒔</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𝟓</m:t>
                    </m:r>
                    <m:r>
                      <a:rPr lang="en-US" altLang="zh-CN" b="1" i="1" smtClean="0">
                        <a:solidFill>
                          <a:schemeClr val="accent6">
                            <a:lumMod val="50000"/>
                          </a:schemeClr>
                        </a:solidFill>
                        <a:latin typeface="Cambria Math" panose="02040503050406030204" pitchFamily="18" charset="0"/>
                      </a:rPr>
                      <m:t>𝒕</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𝟖</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oMath>
                </a14:m>
                <a:r>
                  <a:rPr lang="zh-CN" altLang="en-US" b="1">
                    <a:solidFill>
                      <a:schemeClr val="accent6">
                        <a:lumMod val="50000"/>
                      </a:schemeClr>
                    </a:solidFill>
                    <a:latin typeface="+mn-ea"/>
                  </a:rPr>
                  <a:t>，即有</a:t>
                </a:r>
                <a14:m>
                  <m:oMath xmlns:m="http://schemas.openxmlformats.org/officeDocument/2006/math">
                    <m:r>
                      <a:rPr lang="en-US" altLang="zh-CN" b="1" i="1" smtClean="0">
                        <a:solidFill>
                          <a:schemeClr val="accent6">
                            <a:lumMod val="50000"/>
                          </a:schemeClr>
                        </a:solidFill>
                        <a:latin typeface="Cambria Math" panose="02040503050406030204" pitchFamily="18" charset="0"/>
                      </a:rPr>
                      <m:t>𝑷</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m:t>
                    </m:r>
                  </m:oMath>
                </a14:m>
                <a:r>
                  <a:rPr lang="zh-CN" altLang="en-US" b="1">
                    <a:solidFill>
                      <a:schemeClr val="accent6">
                        <a:lumMod val="50000"/>
                      </a:schemeClr>
                    </a:solidFill>
                    <a:latin typeface="+mn-ea"/>
                  </a:rPr>
                  <a:t>成立；</a:t>
                </a:r>
                <a:endParaRPr lang="en-US" altLang="zh-CN" b="1">
                  <a:solidFill>
                    <a:schemeClr val="accent6">
                      <a:lumMod val="50000"/>
                    </a:schemeClr>
                  </a:solidFill>
                  <a:latin typeface="+mn-ea"/>
                </a:endParaRPr>
              </a:p>
              <a:p>
                <a:pPr marL="457200" indent="-457200">
                  <a:spcBef>
                    <a:spcPts val="600"/>
                  </a:spcBef>
                  <a:buAutoNum type="arabicPeriod"/>
                </a:pPr>
                <a:r>
                  <a:rPr lang="zh-CN" altLang="en-US" b="1">
                    <a:solidFill>
                      <a:schemeClr val="accent6">
                        <a:lumMod val="50000"/>
                      </a:schemeClr>
                    </a:solidFill>
                    <a:latin typeface="+mn-ea"/>
                  </a:rPr>
                  <a:t>若</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&gt;</m:t>
                    </m:r>
                    <m:r>
                      <a:rPr lang="en-US" altLang="zh-CN" b="1" i="1" smtClean="0">
                        <a:solidFill>
                          <a:schemeClr val="accent6">
                            <a:lumMod val="50000"/>
                          </a:schemeClr>
                        </a:solidFill>
                        <a:latin typeface="Cambria Math" panose="02040503050406030204" pitchFamily="18" charset="0"/>
                      </a:rPr>
                      <m:t>𝟖</m:t>
                    </m:r>
                  </m:oMath>
                </a14:m>
                <a:r>
                  <a:rPr lang="zh-CN" altLang="en-US" b="1">
                    <a:solidFill>
                      <a:schemeClr val="accent6">
                        <a:lumMod val="50000"/>
                      </a:schemeClr>
                    </a:solidFill>
                    <a:latin typeface="+mn-ea"/>
                  </a:rPr>
                  <a:t>，即</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𝟖</m:t>
                    </m:r>
                  </m:oMath>
                </a14:m>
                <a:r>
                  <a:rPr lang="zh-CN" altLang="en-US" b="1">
                    <a:solidFill>
                      <a:schemeClr val="accent6">
                        <a:lumMod val="50000"/>
                      </a:schemeClr>
                    </a:solidFill>
                    <a:latin typeface="+mn-ea"/>
                  </a:rPr>
                  <a:t>，按归纳假设有</a:t>
                </a:r>
                <a14:m>
                  <m:oMath xmlns:m="http://schemas.openxmlformats.org/officeDocument/2006/math">
                    <m:r>
                      <a:rPr lang="en-US" altLang="zh-CN" b="1" i="1" smtClean="0">
                        <a:solidFill>
                          <a:schemeClr val="accent6">
                            <a:lumMod val="50000"/>
                          </a:schemeClr>
                        </a:solidFill>
                        <a:latin typeface="Cambria Math" panose="02040503050406030204" pitchFamily="18" charset="0"/>
                      </a:rPr>
                      <m:t>𝑷</m:t>
                    </m:r>
                    <m:r>
                      <a:rPr lang="en-US" altLang="zh-CN" b="1" i="1" smtClean="0">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oMath>
                </a14:m>
                <a:r>
                  <a:rPr lang="zh-CN" altLang="en-US" b="1">
                    <a:solidFill>
                      <a:schemeClr val="accent6">
                        <a:lumMod val="50000"/>
                      </a:schemeClr>
                    </a:solidFill>
                    <a:latin typeface="+mn-ea"/>
                  </a:rPr>
                  <a:t>成立，即存在自然数</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𝒔</m:t>
                    </m:r>
                    <m:r>
                      <a:rPr lang="en-US" altLang="zh-CN" b="1" i="1" smtClean="0">
                        <a:solidFill>
                          <a:schemeClr val="accent6">
                            <a:lumMod val="50000"/>
                          </a:schemeClr>
                        </a:solidFill>
                        <a:latin typeface="Cambria Math" panose="02040503050406030204" pitchFamily="18" charset="0"/>
                      </a:rPr>
                      <m:t>, </m:t>
                    </m:r>
                    <m:r>
                      <a:rPr lang="en-US" altLang="zh-CN" b="1" i="1" smtClean="0">
                        <a:solidFill>
                          <a:schemeClr val="accent6">
                            <a:lumMod val="50000"/>
                          </a:schemeClr>
                        </a:solidFill>
                        <a:latin typeface="Cambria Math" panose="02040503050406030204" pitchFamily="18" charset="0"/>
                      </a:rPr>
                      <m:t>𝒕</m:t>
                    </m:r>
                  </m:oMath>
                </a14:m>
                <a:r>
                  <a:rPr lang="zh-CN" altLang="en-US" b="1">
                    <a:solidFill>
                      <a:schemeClr val="accent6">
                        <a:lumMod val="50000"/>
                      </a:schemeClr>
                    </a:solidFill>
                    <a:latin typeface="+mn-ea"/>
                  </a:rPr>
                  <a:t>使得</a:t>
                </a:r>
                <a14:m>
                  <m:oMath xmlns:m="http://schemas.openxmlformats.org/officeDocument/2006/math">
                    <m:r>
                      <a:rPr lang="en-US" altLang="zh-CN" b="1" i="1">
                        <a:solidFill>
                          <a:schemeClr val="accent6">
                            <a:lumMod val="50000"/>
                          </a:schemeClr>
                        </a:solidFill>
                        <a:latin typeface="Cambria Math" panose="02040503050406030204" pitchFamily="18" charset="0"/>
                      </a:rPr>
                      <m:t>𝟑</m:t>
                    </m:r>
                    <m:r>
                      <a:rPr lang="en-US" altLang="zh-CN" b="1" i="1">
                        <a:solidFill>
                          <a:schemeClr val="accent6">
                            <a:lumMod val="50000"/>
                          </a:schemeClr>
                        </a:solidFill>
                        <a:latin typeface="Cambria Math" panose="02040503050406030204" pitchFamily="18" charset="0"/>
                      </a:rPr>
                      <m:t>𝒔</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𝟓</m:t>
                    </m:r>
                    <m:r>
                      <a:rPr lang="en-US" altLang="zh-CN" b="1" i="1">
                        <a:solidFill>
                          <a:schemeClr val="accent6">
                            <a:lumMod val="50000"/>
                          </a:schemeClr>
                        </a:solidFill>
                        <a:latin typeface="Cambria Math" panose="02040503050406030204" pitchFamily="18" charset="0"/>
                      </a:rPr>
                      <m:t>𝒕</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𝒌</m:t>
                    </m:r>
                  </m:oMath>
                </a14:m>
                <a:r>
                  <a:rPr lang="zh-CN" altLang="en-US" b="1">
                    <a:solidFill>
                      <a:schemeClr val="accent6">
                        <a:lumMod val="50000"/>
                      </a:schemeClr>
                    </a:solidFill>
                    <a:latin typeface="+mn-ea"/>
                  </a:rPr>
                  <a:t>，再分情况：</a:t>
                </a:r>
                <a:endParaRPr lang="en-US" altLang="zh-CN" b="1">
                  <a:solidFill>
                    <a:schemeClr val="accent6">
                      <a:lumMod val="50000"/>
                    </a:schemeClr>
                  </a:solidFill>
                  <a:latin typeface="+mn-ea"/>
                </a:endParaRPr>
              </a:p>
              <a:p>
                <a:pPr marL="914400" lvl="1" indent="-457200">
                  <a:spcBef>
                    <a:spcPts val="600"/>
                  </a:spcBef>
                  <a:buAutoNum type="alphaLcParenR"/>
                </a:pPr>
                <a:r>
                  <a:rPr lang="zh-CN" altLang="en-US" b="1">
                    <a:solidFill>
                      <a:schemeClr val="accent4">
                        <a:lumMod val="50000"/>
                      </a:schemeClr>
                    </a:solidFill>
                    <a:latin typeface="楷体" panose="02010609060101010101" pitchFamily="49" charset="-122"/>
                    <a:ea typeface="楷体" panose="02010609060101010101" pitchFamily="49" charset="-122"/>
                  </a:rPr>
                  <a:t>若</a:t>
                </a:r>
                <a14:m>
                  <m:oMath xmlns:m="http://schemas.openxmlformats.org/officeDocument/2006/math">
                    <m:r>
                      <a:rPr lang="en-US" altLang="zh-CN" b="1" i="1" smtClean="0">
                        <a:solidFill>
                          <a:schemeClr val="accent4">
                            <a:lumMod val="50000"/>
                          </a:schemeClr>
                        </a:solidFill>
                        <a:latin typeface="Cambria Math" panose="02040503050406030204" pitchFamily="18" charset="0"/>
                        <a:ea typeface="楷体" panose="02010609060101010101" pitchFamily="49" charset="-122"/>
                      </a:rPr>
                      <m:t>𝒕</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4">
                        <a:lumMod val="50000"/>
                      </a:schemeClr>
                    </a:solidFill>
                    <a:latin typeface="楷体" panose="02010609060101010101" pitchFamily="49" charset="-122"/>
                    <a:ea typeface="楷体" panose="02010609060101010101" pitchFamily="49" charset="-122"/>
                  </a:rPr>
                  <a:t>，可令</a:t>
                </a:r>
                <a14:m>
                  <m:oMath xmlns:m="http://schemas.openxmlformats.org/officeDocument/2006/math">
                    <m:r>
                      <a:rPr lang="en-US" altLang="zh-CN" b="1" i="1" smtClean="0">
                        <a:solidFill>
                          <a:schemeClr val="accent4">
                            <a:lumMod val="50000"/>
                          </a:schemeClr>
                        </a:solidFill>
                        <a:latin typeface="Cambria Math" panose="02040503050406030204" pitchFamily="18" charset="0"/>
                        <a:ea typeface="楷体" panose="02010609060101010101" pitchFamily="49" charset="-122"/>
                      </a:rPr>
                      <m:t>𝒔</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𝒔</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𝟐</m:t>
                    </m:r>
                  </m:oMath>
                </a14:m>
                <a:r>
                  <a:rPr lang="en-US" altLang="zh-CN" b="1">
                    <a:solidFill>
                      <a:schemeClr val="accent4">
                        <a:lumMod val="50000"/>
                      </a:schemeClr>
                    </a:solidFill>
                    <a:latin typeface="楷体" panose="02010609060101010101" pitchFamily="49" charset="-122"/>
                    <a:ea typeface="楷体" panose="02010609060101010101" pitchFamily="49" charset="-122"/>
                  </a:rPr>
                  <a:t>, </a:t>
                </a:r>
                <a14:m>
                  <m:oMath xmlns:m="http://schemas.openxmlformats.org/officeDocument/2006/math">
                    <m:r>
                      <a:rPr lang="en-US" altLang="zh-CN" b="1" i="1" smtClean="0">
                        <a:solidFill>
                          <a:schemeClr val="accent4">
                            <a:lumMod val="50000"/>
                          </a:schemeClr>
                        </a:solidFill>
                        <a:latin typeface="Cambria Math" panose="02040503050406030204" pitchFamily="18" charset="0"/>
                        <a:ea typeface="楷体" panose="02010609060101010101" pitchFamily="49" charset="-122"/>
                      </a:rPr>
                      <m:t>𝒕</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𝒕</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4">
                        <a:lumMod val="50000"/>
                      </a:schemeClr>
                    </a:solidFill>
                    <a:latin typeface="楷体" panose="02010609060101010101" pitchFamily="49" charset="-122"/>
                    <a:ea typeface="楷体" panose="02010609060101010101" pitchFamily="49" charset="-122"/>
                  </a:rPr>
                  <a:t>，则有</a:t>
                </a:r>
                <a14:m>
                  <m:oMath xmlns:m="http://schemas.openxmlformats.org/officeDocument/2006/math">
                    <m:r>
                      <a:rPr lang="en-US" altLang="zh-CN" b="1" i="1" smtClean="0">
                        <a:solidFill>
                          <a:schemeClr val="accent4">
                            <a:lumMod val="50000"/>
                          </a:schemeClr>
                        </a:solidFill>
                        <a:latin typeface="Cambria Math" panose="02040503050406030204" pitchFamily="18" charset="0"/>
                        <a:ea typeface="楷体" panose="02010609060101010101" pitchFamily="49" charset="-122"/>
                      </a:rPr>
                      <m:t>𝟑</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𝒔</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𝟓</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𝒕</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𝒌</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4">
                        <a:lumMod val="50000"/>
                      </a:schemeClr>
                    </a:solidFill>
                    <a:latin typeface="楷体" panose="02010609060101010101" pitchFamily="49" charset="-122"/>
                    <a:ea typeface="楷体" panose="02010609060101010101" pitchFamily="49" charset="-122"/>
                  </a:rPr>
                  <a:t>，从而有</a:t>
                </a:r>
                <a14:m>
                  <m:oMath xmlns:m="http://schemas.openxmlformats.org/officeDocument/2006/math">
                    <m:r>
                      <a:rPr lang="en-US" altLang="zh-CN" b="1" i="1" smtClean="0">
                        <a:solidFill>
                          <a:schemeClr val="accent4">
                            <a:lumMod val="50000"/>
                          </a:schemeClr>
                        </a:solidFill>
                        <a:latin typeface="Cambria Math" panose="02040503050406030204" pitchFamily="18" charset="0"/>
                        <a:ea typeface="楷体" panose="02010609060101010101" pitchFamily="49" charset="-122"/>
                      </a:rPr>
                      <m:t>𝑷</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𝒌</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𝟏</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oMath>
                </a14:m>
                <a:r>
                  <a:rPr lang="zh-CN" altLang="en-US" b="1">
                    <a:solidFill>
                      <a:schemeClr val="accent4">
                        <a:lumMod val="50000"/>
                      </a:schemeClr>
                    </a:solidFill>
                    <a:latin typeface="楷体" panose="02010609060101010101" pitchFamily="49" charset="-122"/>
                    <a:ea typeface="楷体" panose="02010609060101010101" pitchFamily="49" charset="-122"/>
                  </a:rPr>
                  <a:t>成立；</a:t>
                </a:r>
                <a:endParaRPr lang="en-US" altLang="zh-CN" b="1">
                  <a:solidFill>
                    <a:schemeClr val="accent4">
                      <a:lumMod val="50000"/>
                    </a:schemeClr>
                  </a:solidFill>
                  <a:latin typeface="楷体" panose="02010609060101010101" pitchFamily="49" charset="-122"/>
                  <a:ea typeface="楷体" panose="02010609060101010101" pitchFamily="49" charset="-122"/>
                </a:endParaRPr>
              </a:p>
              <a:p>
                <a:pPr marL="914400" lvl="1" indent="-457200">
                  <a:lnSpc>
                    <a:spcPts val="2600"/>
                  </a:lnSpc>
                  <a:spcBef>
                    <a:spcPts val="600"/>
                  </a:spcBef>
                  <a:buFontTx/>
                  <a:buAutoNum type="alphaLcParenR"/>
                </a:pPr>
                <a:r>
                  <a:rPr lang="zh-CN" altLang="en-US" b="1">
                    <a:solidFill>
                      <a:schemeClr val="accent4">
                        <a:lumMod val="50000"/>
                      </a:schemeClr>
                    </a:solidFill>
                    <a:latin typeface="楷体" panose="02010609060101010101" pitchFamily="49" charset="-122"/>
                    <a:ea typeface="楷体" panose="02010609060101010101" pitchFamily="49" charset="-122"/>
                  </a:rPr>
                  <a:t>若</a:t>
                </a:r>
                <a14:m>
                  <m:oMath xmlns:m="http://schemas.openxmlformats.org/officeDocument/2006/math">
                    <m:r>
                      <a:rPr lang="en-US" altLang="zh-CN" b="1" i="1">
                        <a:solidFill>
                          <a:schemeClr val="accent4">
                            <a:lumMod val="50000"/>
                          </a:schemeClr>
                        </a:solidFill>
                        <a:latin typeface="Cambria Math" panose="02040503050406030204" pitchFamily="18" charset="0"/>
                      </a:rPr>
                      <m:t>𝒕</m:t>
                    </m:r>
                    <m:r>
                      <a:rPr lang="en-US" altLang="zh-CN" b="1" i="1">
                        <a:solidFill>
                          <a:schemeClr val="accent4">
                            <a:lumMod val="50000"/>
                          </a:schemeClr>
                        </a:solidFill>
                        <a:latin typeface="Cambria Math" panose="02040503050406030204" pitchFamily="18" charset="0"/>
                      </a:rPr>
                      <m:t>=</m:t>
                    </m:r>
                    <m:r>
                      <a:rPr lang="en-US" altLang="zh-CN" b="1" i="1">
                        <a:solidFill>
                          <a:schemeClr val="accent4">
                            <a:lumMod val="50000"/>
                          </a:schemeClr>
                        </a:solidFill>
                        <a:latin typeface="Cambria Math" panose="02040503050406030204" pitchFamily="18" charset="0"/>
                      </a:rPr>
                      <m:t>𝟎</m:t>
                    </m:r>
                  </m:oMath>
                </a14:m>
                <a:r>
                  <a:rPr lang="zh-CN" altLang="en-US" b="1">
                    <a:solidFill>
                      <a:schemeClr val="accent4">
                        <a:lumMod val="50000"/>
                      </a:schemeClr>
                    </a:solidFill>
                    <a:latin typeface="楷体" panose="02010609060101010101" pitchFamily="49" charset="-122"/>
                    <a:ea typeface="楷体" panose="02010609060101010101" pitchFamily="49" charset="-122"/>
                  </a:rPr>
                  <a:t>，注意到</a:t>
                </a:r>
                <a14:m>
                  <m:oMath xmlns:m="http://schemas.openxmlformats.org/officeDocument/2006/math">
                    <m:r>
                      <a:rPr lang="en-US" altLang="zh-CN" b="1" i="1">
                        <a:solidFill>
                          <a:schemeClr val="accent4">
                            <a:lumMod val="50000"/>
                          </a:schemeClr>
                        </a:solidFill>
                        <a:latin typeface="Cambria Math" panose="02040503050406030204" pitchFamily="18" charset="0"/>
                      </a:rPr>
                      <m:t>𝒌</m:t>
                    </m:r>
                    <m:r>
                      <a:rPr lang="en-US" altLang="zh-CN" b="1" i="1">
                        <a:solidFill>
                          <a:schemeClr val="accent4">
                            <a:lumMod val="50000"/>
                          </a:schemeClr>
                        </a:solidFill>
                        <a:latin typeface="Cambria Math" panose="02040503050406030204" pitchFamily="18" charset="0"/>
                      </a:rPr>
                      <m:t>≥</m:t>
                    </m:r>
                    <m:r>
                      <a:rPr lang="en-US" altLang="zh-CN" b="1" i="1">
                        <a:solidFill>
                          <a:schemeClr val="accent4">
                            <a:lumMod val="50000"/>
                          </a:schemeClr>
                        </a:solidFill>
                        <a:latin typeface="Cambria Math" panose="02040503050406030204" pitchFamily="18" charset="0"/>
                      </a:rPr>
                      <m:t>𝟖</m:t>
                    </m:r>
                  </m:oMath>
                </a14:m>
                <a:r>
                  <a:rPr lang="zh-CN" altLang="en-US" b="1">
                    <a:solidFill>
                      <a:schemeClr val="accent4">
                        <a:lumMod val="50000"/>
                      </a:schemeClr>
                    </a:solidFill>
                    <a:latin typeface="楷体" panose="02010609060101010101" pitchFamily="49" charset="-122"/>
                    <a:ea typeface="楷体" panose="02010609060101010101" pitchFamily="49" charset="-122"/>
                  </a:rPr>
                  <a:t>，因此</a:t>
                </a:r>
                <a14:m>
                  <m:oMath xmlns:m="http://schemas.openxmlformats.org/officeDocument/2006/math">
                    <m:r>
                      <a:rPr lang="en-US" altLang="zh-CN" b="1" i="1">
                        <a:solidFill>
                          <a:schemeClr val="accent4">
                            <a:lumMod val="50000"/>
                          </a:schemeClr>
                        </a:solidFill>
                        <a:latin typeface="Cambria Math" panose="02040503050406030204" pitchFamily="18" charset="0"/>
                      </a:rPr>
                      <m:t>𝒔</m:t>
                    </m:r>
                    <m:r>
                      <a:rPr lang="en-US" altLang="zh-CN" b="1" i="1">
                        <a:solidFill>
                          <a:schemeClr val="accent4">
                            <a:lumMod val="50000"/>
                          </a:schemeClr>
                        </a:solidFill>
                        <a:latin typeface="Cambria Math" panose="02040503050406030204" pitchFamily="18" charset="0"/>
                      </a:rPr>
                      <m:t>≥</m:t>
                    </m:r>
                    <m:r>
                      <a:rPr lang="en-US" altLang="zh-CN" b="1" i="1">
                        <a:solidFill>
                          <a:schemeClr val="accent4">
                            <a:lumMod val="50000"/>
                          </a:schemeClr>
                        </a:solidFill>
                        <a:latin typeface="Cambria Math" panose="02040503050406030204" pitchFamily="18" charset="0"/>
                      </a:rPr>
                      <m:t>𝟑</m:t>
                    </m:r>
                  </m:oMath>
                </a14:m>
                <a:r>
                  <a:rPr lang="zh-CN" altLang="en-US" b="1">
                    <a:solidFill>
                      <a:schemeClr val="accent4">
                        <a:lumMod val="50000"/>
                      </a:schemeClr>
                    </a:solidFill>
                    <a:latin typeface="楷体" panose="02010609060101010101" pitchFamily="49" charset="-122"/>
                    <a:ea typeface="楷体" panose="02010609060101010101" pitchFamily="49" charset="-122"/>
                  </a:rPr>
                  <a:t>，可令</a:t>
                </a:r>
                <a14:m>
                  <m:oMath xmlns:m="http://schemas.openxmlformats.org/officeDocument/2006/math">
                    <m:sSup>
                      <m:sSupPr>
                        <m:ctrlPr>
                          <a:rPr lang="en-US" altLang="zh-CN" b="1" i="1" smtClean="0">
                            <a:solidFill>
                              <a:schemeClr val="accent4">
                                <a:lumMod val="50000"/>
                              </a:schemeClr>
                            </a:solidFill>
                            <a:latin typeface="Cambria Math" panose="02040503050406030204" pitchFamily="18" charset="0"/>
                            <a:ea typeface="楷体" panose="02010609060101010101" pitchFamily="49" charset="-122"/>
                          </a:rPr>
                        </m:ctrlPr>
                      </m:sSupPr>
                      <m:e>
                        <m:r>
                          <a:rPr lang="en-US" altLang="zh-CN" b="1" i="1" smtClean="0">
                            <a:solidFill>
                              <a:schemeClr val="accent4">
                                <a:lumMod val="50000"/>
                              </a:schemeClr>
                            </a:solidFill>
                            <a:latin typeface="Cambria Math" panose="02040503050406030204" pitchFamily="18" charset="0"/>
                            <a:ea typeface="楷体" panose="02010609060101010101" pitchFamily="49" charset="-122"/>
                          </a:rPr>
                          <m:t>𝒔</m:t>
                        </m:r>
                      </m:e>
                      <m:sup>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sup>
                    </m:sSup>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𝒔</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𝟑</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𝒕</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4">
                        <a:lumMod val="50000"/>
                      </a:schemeClr>
                    </a:solidFill>
                    <a:latin typeface="楷体" panose="02010609060101010101" pitchFamily="49" charset="-122"/>
                    <a:ea typeface="楷体" panose="02010609060101010101" pitchFamily="49" charset="-122"/>
                  </a:rPr>
                  <a:t>，则有</a:t>
                </a:r>
                <a14:m>
                  <m:oMath xmlns:m="http://schemas.openxmlformats.org/officeDocument/2006/math">
                    <m:r>
                      <a:rPr lang="en-US" altLang="zh-CN" b="1" i="1" smtClean="0">
                        <a:solidFill>
                          <a:schemeClr val="accent4">
                            <a:lumMod val="50000"/>
                          </a:schemeClr>
                        </a:solidFill>
                        <a:latin typeface="Cambria Math" panose="02040503050406030204" pitchFamily="18" charset="0"/>
                        <a:ea typeface="楷体" panose="02010609060101010101" pitchFamily="49" charset="-122"/>
                      </a:rPr>
                      <m:t>𝟑</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𝒔</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𝟓</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𝒕</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𝒌</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4">
                        <a:lumMod val="50000"/>
                      </a:schemeClr>
                    </a:solidFill>
                    <a:latin typeface="楷体" panose="02010609060101010101" pitchFamily="49" charset="-122"/>
                    <a:ea typeface="楷体" panose="02010609060101010101" pitchFamily="49" charset="-122"/>
                  </a:rPr>
                  <a:t>，从而有</a:t>
                </a:r>
                <a14:m>
                  <m:oMath xmlns:m="http://schemas.openxmlformats.org/officeDocument/2006/math">
                    <m:r>
                      <a:rPr lang="en-US" altLang="zh-CN" b="1" i="1" smtClean="0">
                        <a:solidFill>
                          <a:schemeClr val="accent4">
                            <a:lumMod val="50000"/>
                          </a:schemeClr>
                        </a:solidFill>
                        <a:latin typeface="Cambria Math" panose="02040503050406030204" pitchFamily="18" charset="0"/>
                        <a:ea typeface="楷体" panose="02010609060101010101" pitchFamily="49" charset="-122"/>
                      </a:rPr>
                      <m:t>𝑷</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𝒌</m:t>
                    </m:r>
                    <m:r>
                      <a:rPr lang="en-US" altLang="zh-CN" b="1" i="1" smtClean="0">
                        <a:solidFill>
                          <a:schemeClr val="accent4">
                            <a:lumMod val="50000"/>
                          </a:schemeClr>
                        </a:solidFill>
                        <a:latin typeface="Cambria Math" panose="02040503050406030204" pitchFamily="18" charset="0"/>
                        <a:ea typeface="楷体" panose="02010609060101010101" pitchFamily="49" charset="-122"/>
                      </a:rPr>
                      <m:t>+</m:t>
                    </m:r>
                    <m:r>
                      <a:rPr lang="en-US" altLang="zh-CN" b="1" i="1" smtClean="0">
                        <a:solidFill>
                          <a:schemeClr val="accent4">
                            <a:lumMod val="50000"/>
                          </a:schemeClr>
                        </a:solidFill>
                        <a:latin typeface="Cambria Math" panose="02040503050406030204" pitchFamily="18" charset="0"/>
                        <a:ea typeface="楷体" panose="02010609060101010101" pitchFamily="49" charset="-122"/>
                      </a:rPr>
                      <m:t>𝟏</m:t>
                    </m:r>
                    <m:r>
                      <a:rPr lang="en-US" altLang="zh-CN" b="1" i="1">
                        <a:solidFill>
                          <a:schemeClr val="accent4">
                            <a:lumMod val="50000"/>
                          </a:schemeClr>
                        </a:solidFill>
                        <a:latin typeface="Cambria Math" panose="02040503050406030204" pitchFamily="18" charset="0"/>
                        <a:ea typeface="楷体" panose="02010609060101010101" pitchFamily="49" charset="-122"/>
                      </a:rPr>
                      <m:t>)</m:t>
                    </m:r>
                  </m:oMath>
                </a14:m>
                <a:r>
                  <a:rPr lang="zh-CN" altLang="en-US" b="1">
                    <a:solidFill>
                      <a:schemeClr val="accent4">
                        <a:lumMod val="50000"/>
                      </a:schemeClr>
                    </a:solidFill>
                    <a:latin typeface="楷体" panose="02010609060101010101" pitchFamily="49" charset="-122"/>
                    <a:ea typeface="楷体" panose="02010609060101010101" pitchFamily="49" charset="-122"/>
                  </a:rPr>
                  <a:t>也成立。</a:t>
                </a:r>
                <a:endParaRPr lang="en-US" altLang="zh-CN" b="1">
                  <a:solidFill>
                    <a:schemeClr val="accent4">
                      <a:lumMod val="50000"/>
                    </a:schemeClr>
                  </a:solidFill>
                  <a:latin typeface="楷体" panose="02010609060101010101" pitchFamily="49" charset="-122"/>
                  <a:ea typeface="楷体" panose="02010609060101010101" pitchFamily="49" charset="-122"/>
                </a:endParaRPr>
              </a:p>
              <a:p>
                <a:pPr>
                  <a:spcBef>
                    <a:spcPts val="600"/>
                  </a:spcBef>
                </a:pPr>
                <a:r>
                  <a:rPr lang="zh-CN" altLang="en-US" b="1">
                    <a:solidFill>
                      <a:schemeClr val="accent6">
                        <a:lumMod val="50000"/>
                      </a:schemeClr>
                    </a:solidFill>
                    <a:latin typeface="+mn-ea"/>
                  </a:rPr>
                  <a:t>综上，根据数学归纳法，命题</a:t>
                </a:r>
                <a14:m>
                  <m:oMath xmlns:m="http://schemas.openxmlformats.org/officeDocument/2006/math">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𝒏</m:t>
                    </m:r>
                    <m:d>
                      <m:dPr>
                        <m:ctrlPr>
                          <a:rPr lang="en-US" altLang="zh-CN" b="1" i="1">
                            <a:solidFill>
                              <a:schemeClr val="accent2">
                                <a:lumMod val="50000"/>
                              </a:schemeClr>
                            </a:solidFill>
                            <a:latin typeface="Cambria Math" panose="02040503050406030204" pitchFamily="18" charset="0"/>
                          </a:rPr>
                        </m:ctrlPr>
                      </m:dPr>
                      <m:e>
                        <m:r>
                          <a:rPr lang="en-US" altLang="zh-CN" b="1" i="1">
                            <a:solidFill>
                              <a:schemeClr val="accent2">
                                <a:lumMod val="50000"/>
                              </a:schemeClr>
                            </a:solidFill>
                            <a:latin typeface="Cambria Math" panose="02040503050406030204" pitchFamily="18" charset="0"/>
                          </a:rPr>
                          <m:t>𝒏</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𝟖</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𝑷</m:t>
                        </m:r>
                        <m:d>
                          <m:dPr>
                            <m:ctrlPr>
                              <a:rPr lang="en-US" altLang="zh-CN" b="1" i="1">
                                <a:solidFill>
                                  <a:schemeClr val="accent2">
                                    <a:lumMod val="50000"/>
                                  </a:schemeClr>
                                </a:solidFill>
                                <a:latin typeface="Cambria Math" panose="02040503050406030204" pitchFamily="18" charset="0"/>
                              </a:rPr>
                            </m:ctrlPr>
                          </m:dPr>
                          <m:e>
                            <m:r>
                              <a:rPr lang="en-US" altLang="zh-CN" b="1" i="1">
                                <a:solidFill>
                                  <a:schemeClr val="accent2">
                                    <a:lumMod val="50000"/>
                                  </a:schemeClr>
                                </a:solidFill>
                                <a:latin typeface="Cambria Math" panose="02040503050406030204" pitchFamily="18" charset="0"/>
                              </a:rPr>
                              <m:t>𝒏</m:t>
                            </m:r>
                          </m:e>
                        </m:d>
                      </m:e>
                    </m:d>
                  </m:oMath>
                </a14:m>
                <a:r>
                  <a:rPr lang="zh-CN" altLang="en-US" b="1">
                    <a:solidFill>
                      <a:schemeClr val="accent6">
                        <a:lumMod val="50000"/>
                      </a:schemeClr>
                    </a:solidFill>
                    <a:latin typeface="+mn-ea"/>
                  </a:rPr>
                  <a:t>成立。</a:t>
                </a:r>
                <a:endParaRPr lang="en-US" altLang="zh-CN" b="1">
                  <a:solidFill>
                    <a:schemeClr val="accent6">
                      <a:lumMod val="50000"/>
                    </a:schemeClr>
                  </a:solidFill>
                  <a:latin typeface="+mn-ea"/>
                </a:endParaRPr>
              </a:p>
            </p:txBody>
          </p:sp>
        </mc:Choice>
        <mc:Fallback xmlns="">
          <p:sp>
            <p:nvSpPr>
              <p:cNvPr id="6" name="文本框 5">
                <a:extLst>
                  <a:ext uri="{FF2B5EF4-FFF2-40B4-BE49-F238E27FC236}">
                    <a16:creationId xmlns:a16="http://schemas.microsoft.com/office/drawing/2014/main" id="{9B98EDD2-DAEA-4FA9-BBA1-DC3B73C8ED3A}"/>
                  </a:ext>
                </a:extLst>
              </p:cNvPr>
              <p:cNvSpPr txBox="1">
                <a:spLocks noRot="1" noChangeAspect="1" noMove="1" noResize="1" noEditPoints="1" noAdjustHandles="1" noChangeArrowheads="1" noChangeShapeType="1" noTextEdit="1"/>
              </p:cNvSpPr>
              <p:nvPr/>
            </p:nvSpPr>
            <p:spPr>
              <a:xfrm>
                <a:off x="598636" y="3145598"/>
                <a:ext cx="10387321" cy="2980047"/>
              </a:xfrm>
              <a:prstGeom prst="rect">
                <a:avLst/>
              </a:prstGeom>
              <a:blipFill>
                <a:blip r:embed="rId4"/>
                <a:stretch>
                  <a:fillRect l="-587" t="-1022" r="-235" b="-1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2129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12</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第一数学归纳法的一般形式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0A132E2-55C1-4054-9EEC-E302294C0189}"/>
                  </a:ext>
                </a:extLst>
              </p:cNvPr>
              <p:cNvSpPr txBox="1"/>
              <p:nvPr/>
            </p:nvSpPr>
            <p:spPr>
              <a:xfrm>
                <a:off x="1147932" y="1087719"/>
                <a:ext cx="9896134" cy="2850652"/>
              </a:xfrm>
              <a:prstGeom prst="rect">
                <a:avLst/>
              </a:prstGeom>
              <a:solidFill>
                <a:schemeClr val="accent5">
                  <a:lumMod val="20000"/>
                  <a:lumOff val="80000"/>
                  <a:alpha val="50000"/>
                </a:schemeClr>
              </a:solidFill>
            </p:spPr>
            <p:txBody>
              <a:bodyPr wrap="square" rtlCol="0">
                <a:spAutoFit/>
              </a:bodyPr>
              <a:lstStyle/>
              <a:p>
                <a:pPr algn="ctr">
                  <a:spcBef>
                    <a:spcPts val="600"/>
                  </a:spcBef>
                  <a:spcAft>
                    <a:spcPts val="300"/>
                  </a:spcAft>
                </a:pPr>
                <a:r>
                  <a:rPr lang="zh-CN" altLang="en-US" sz="2000" b="1">
                    <a:solidFill>
                      <a:schemeClr val="accent4">
                        <a:lumMod val="50000"/>
                      </a:schemeClr>
                    </a:solidFill>
                  </a:rPr>
                  <a:t>对命题</a:t>
                </a:r>
                <a14:m>
                  <m:oMath xmlns:m="http://schemas.openxmlformats.org/officeDocument/2006/math">
                    <m:r>
                      <a:rPr lang="en-US" altLang="zh-CN" sz="2000" b="1" i="1"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𝒏</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𝒏</m:t>
                        </m:r>
                        <m:r>
                          <a:rPr lang="en-US" altLang="zh-CN" sz="2000" b="1" i="1">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𝒄</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𝑷</m:t>
                        </m:r>
                        <m:d>
                          <m:dPr>
                            <m:ctrlPr>
                              <a:rPr lang="en-US" altLang="zh-CN" sz="2000" b="1" i="1" smtClean="0">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𝒏</m:t>
                            </m:r>
                          </m:e>
                        </m:d>
                      </m:e>
                    </m:d>
                  </m:oMath>
                </a14:m>
                <a:r>
                  <a:rPr lang="en-US" altLang="zh-CN" sz="2000" b="1">
                    <a:solidFill>
                      <a:schemeClr val="accent4">
                        <a:lumMod val="50000"/>
                      </a:schemeClr>
                    </a:solidFill>
                  </a:rPr>
                  <a:t>(</a:t>
                </a:r>
                <a14:m>
                  <m:oMath xmlns:m="http://schemas.openxmlformats.org/officeDocument/2006/math">
                    <m:r>
                      <a:rPr lang="en-US" altLang="zh-CN" sz="2000" b="1" i="1" smtClean="0">
                        <a:solidFill>
                          <a:schemeClr val="accent4">
                            <a:lumMod val="50000"/>
                          </a:schemeClr>
                        </a:solidFill>
                        <a:latin typeface="Cambria Math" panose="02040503050406030204" pitchFamily="18" charset="0"/>
                      </a:rPr>
                      <m:t>𝒄</m:t>
                    </m:r>
                  </m:oMath>
                </a14:m>
                <a:r>
                  <a:rPr lang="zh-CN" altLang="en-US" sz="2000" b="1">
                    <a:solidFill>
                      <a:schemeClr val="accent4">
                        <a:lumMod val="50000"/>
                      </a:schemeClr>
                    </a:solidFill>
                  </a:rPr>
                  <a:t>是常数</a:t>
                </a:r>
                <a:r>
                  <a:rPr lang="en-US" altLang="zh-CN" sz="2000" b="1">
                    <a:solidFill>
                      <a:schemeClr val="accent4">
                        <a:lumMod val="50000"/>
                      </a:schemeClr>
                    </a:solidFill>
                  </a:rPr>
                  <a:t>)</a:t>
                </a:r>
                <a:r>
                  <a:rPr lang="zh-CN" altLang="en-US" sz="2000" b="1">
                    <a:solidFill>
                      <a:schemeClr val="accent4">
                        <a:lumMod val="50000"/>
                      </a:schemeClr>
                    </a:solidFill>
                  </a:rPr>
                  <a:t>，严格运用第一数学归纳法</a:t>
                </a:r>
                <a:endParaRPr lang="en-US" altLang="zh-CN" sz="2000" b="1">
                  <a:solidFill>
                    <a:schemeClr val="accent4">
                      <a:lumMod val="50000"/>
                    </a:schemeClr>
                  </a:solidFill>
                </a:endParaRPr>
              </a:p>
              <a:p>
                <a:pPr marL="285750" indent="-285750">
                  <a:spcBef>
                    <a:spcPts val="600"/>
                  </a:spcBef>
                  <a:spcAft>
                    <a:spcPts val="300"/>
                  </a:spcAft>
                  <a:buFont typeface="Arial" panose="020B0604020202020204" pitchFamily="34" charset="0"/>
                  <a:buChar char="•"/>
                </a:pPr>
                <a:r>
                  <a:rPr lang="zh-CN" altLang="en-US" b="1">
                    <a:solidFill>
                      <a:srgbClr val="002060"/>
                    </a:solidFill>
                    <a:latin typeface="楷体" panose="02010609060101010101" pitchFamily="49" charset="-122"/>
                    <a:ea typeface="楷体" panose="02010609060101010101" pitchFamily="49" charset="-122"/>
                  </a:rPr>
                  <a:t>归纳基是要证明蕴涵式</a:t>
                </a:r>
                <a14:m>
                  <m:oMath xmlns:m="http://schemas.openxmlformats.org/officeDocument/2006/math">
                    <m:r>
                      <a:rPr lang="en-US" altLang="zh-CN" b="1" i="1" smtClean="0">
                        <a:solidFill>
                          <a:srgbClr val="002060"/>
                        </a:solidFill>
                        <a:latin typeface="Cambria Math" panose="02040503050406030204" pitchFamily="18" charset="0"/>
                      </a:rPr>
                      <m:t>𝟎</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𝒄</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𝑷</m:t>
                    </m:r>
                    <m:d>
                      <m:dPr>
                        <m:ctrlPr>
                          <a:rPr lang="en-US" altLang="zh-CN" b="1" i="1">
                            <a:solidFill>
                              <a:srgbClr val="002060"/>
                            </a:solidFill>
                            <a:latin typeface="Cambria Math" panose="02040503050406030204" pitchFamily="18" charset="0"/>
                          </a:rPr>
                        </m:ctrlPr>
                      </m:dPr>
                      <m:e>
                        <m:r>
                          <a:rPr lang="en-US" altLang="zh-CN" b="1" i="1">
                            <a:solidFill>
                              <a:srgbClr val="002060"/>
                            </a:solidFill>
                            <a:latin typeface="Cambria Math" panose="02040503050406030204" pitchFamily="18" charset="0"/>
                          </a:rPr>
                          <m:t>𝟎</m:t>
                        </m:r>
                      </m:e>
                    </m:d>
                  </m:oMath>
                </a14:m>
                <a:endParaRPr lang="en-US" altLang="zh-CN" b="1">
                  <a:solidFill>
                    <a:srgbClr val="002060"/>
                  </a:solidFill>
                  <a:latin typeface="楷体" panose="02010609060101010101" pitchFamily="49" charset="-122"/>
                  <a:ea typeface="楷体" panose="02010609060101010101" pitchFamily="49" charset="-122"/>
                </a:endParaRPr>
              </a:p>
              <a:p>
                <a:pPr marL="742950" lvl="1" indent="-285750">
                  <a:spcBef>
                    <a:spcPts val="600"/>
                  </a:spcBef>
                  <a:spcAft>
                    <a:spcPts val="300"/>
                  </a:spcAft>
                  <a:buFont typeface="Arial" panose="020B0604020202020204" pitchFamily="34" charset="0"/>
                  <a:buChar char="•"/>
                </a:pPr>
                <a:r>
                  <a:rPr lang="zh-CN" altLang="en-US" b="1">
                    <a:solidFill>
                      <a:schemeClr val="accent6">
                        <a:lumMod val="50000"/>
                      </a:schemeClr>
                    </a:solidFill>
                  </a:rPr>
                  <a:t>当</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𝒄</m:t>
                    </m:r>
                    <m:r>
                      <a:rPr lang="en-US" altLang="zh-CN" b="1" i="1">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𝟎</m:t>
                    </m:r>
                  </m:oMath>
                </a14:m>
                <a:r>
                  <a:rPr lang="zh-CN" altLang="en-US" b="1">
                    <a:solidFill>
                      <a:schemeClr val="accent6">
                        <a:lumMod val="50000"/>
                      </a:schemeClr>
                    </a:solidFill>
                  </a:rPr>
                  <a:t>就是要</a:t>
                </a:r>
                <a:r>
                  <a:rPr lang="zh-CN" altLang="en-US" b="1">
                    <a:solidFill>
                      <a:srgbClr val="C00000"/>
                    </a:solidFill>
                  </a:rPr>
                  <a:t>验证</a:t>
                </a:r>
                <a14:m>
                  <m:oMath xmlns:m="http://schemas.openxmlformats.org/officeDocument/2006/math">
                    <m:r>
                      <a:rPr lang="en-US" altLang="zh-CN" b="1" i="1" smtClean="0">
                        <a:solidFill>
                          <a:srgbClr val="C00000"/>
                        </a:solidFill>
                        <a:latin typeface="Cambria Math" panose="02040503050406030204" pitchFamily="18" charset="0"/>
                      </a:rPr>
                      <m:t>𝑷</m:t>
                    </m:r>
                    <m:d>
                      <m:dPr>
                        <m:ctrlPr>
                          <a:rPr lang="en-US" altLang="zh-CN" b="1" i="1" smtClean="0">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𝟎</m:t>
                        </m:r>
                      </m:e>
                    </m:d>
                  </m:oMath>
                </a14:m>
                <a:r>
                  <a:rPr lang="zh-CN" altLang="en-US" b="1" i="0">
                    <a:solidFill>
                      <a:schemeClr val="accent6">
                        <a:lumMod val="50000"/>
                      </a:schemeClr>
                    </a:solidFill>
                    <a:latin typeface="+mj-lt"/>
                  </a:rPr>
                  <a:t>；</a:t>
                </a:r>
                <a:r>
                  <a:rPr lang="zh-CN" altLang="en-US" b="1">
                    <a:solidFill>
                      <a:schemeClr val="accent6">
                        <a:lumMod val="50000"/>
                      </a:schemeClr>
                    </a:solidFill>
                  </a:rPr>
                  <a:t>而当</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𝒄</m:t>
                    </m:r>
                    <m:r>
                      <a:rPr lang="en-US" altLang="zh-CN" b="1" i="1">
                        <a:solidFill>
                          <a:schemeClr val="accent6">
                            <a:lumMod val="50000"/>
                          </a:schemeClr>
                        </a:solidFill>
                        <a:latin typeface="Cambria Math" panose="02040503050406030204" pitchFamily="18" charset="0"/>
                      </a:rPr>
                      <m:t>&gt;</m:t>
                    </m:r>
                    <m:r>
                      <a:rPr lang="en-US" altLang="zh-CN" b="1" i="1" smtClean="0">
                        <a:solidFill>
                          <a:schemeClr val="accent6">
                            <a:lumMod val="50000"/>
                          </a:schemeClr>
                        </a:solidFill>
                        <a:latin typeface="Cambria Math" panose="02040503050406030204" pitchFamily="18" charset="0"/>
                      </a:rPr>
                      <m:t>𝟎</m:t>
                    </m:r>
                  </m:oMath>
                </a14:m>
                <a:r>
                  <a:rPr lang="zh-CN" altLang="en-US" b="1">
                    <a:solidFill>
                      <a:schemeClr val="accent6">
                        <a:lumMod val="50000"/>
                      </a:schemeClr>
                    </a:solidFill>
                  </a:rPr>
                  <a:t>时，这个蕴涵式前件为假，整个</a:t>
                </a:r>
                <a:r>
                  <a:rPr lang="zh-CN" altLang="en-US" b="1">
                    <a:solidFill>
                      <a:srgbClr val="C00000"/>
                    </a:solidFill>
                  </a:rPr>
                  <a:t>蕴涵式平凡成立</a:t>
                </a:r>
                <a:endParaRPr lang="en-US" altLang="zh-CN" b="1">
                  <a:solidFill>
                    <a:srgbClr val="C00000"/>
                  </a:solidFill>
                </a:endParaRPr>
              </a:p>
              <a:p>
                <a:pPr marL="285750" indent="-285750">
                  <a:lnSpc>
                    <a:spcPts val="2600"/>
                  </a:lnSpc>
                  <a:spcBef>
                    <a:spcPts val="600"/>
                  </a:spcBef>
                  <a:spcAft>
                    <a:spcPts val="300"/>
                  </a:spcAft>
                  <a:buFont typeface="Arial" panose="020B0604020202020204" pitchFamily="34" charset="0"/>
                  <a:buChar char="•"/>
                </a:pPr>
                <a:r>
                  <a:rPr lang="zh-CN" altLang="en-US" b="1">
                    <a:solidFill>
                      <a:srgbClr val="002060"/>
                    </a:solidFill>
                    <a:latin typeface="楷体" panose="02010609060101010101" pitchFamily="49" charset="-122"/>
                    <a:ea typeface="楷体" panose="02010609060101010101" pitchFamily="49" charset="-122"/>
                  </a:rPr>
                  <a:t>归纳步是证明对任意</a:t>
                </a:r>
                <a14:m>
                  <m:oMath xmlns:m="http://schemas.openxmlformats.org/officeDocument/2006/math">
                    <m:r>
                      <a:rPr lang="en-US" altLang="zh-CN" b="1" i="1" smtClean="0">
                        <a:solidFill>
                          <a:srgbClr val="002060"/>
                        </a:solidFill>
                        <a:latin typeface="Cambria Math" panose="02040503050406030204" pitchFamily="18" charset="0"/>
                      </a:rPr>
                      <m:t>𝒌</m:t>
                    </m:r>
                  </m:oMath>
                </a14:m>
                <a:r>
                  <a:rPr lang="zh-CN" altLang="en-US" b="1">
                    <a:solidFill>
                      <a:srgbClr val="002060"/>
                    </a:solidFill>
                    <a:latin typeface="楷体" panose="02010609060101010101" pitchFamily="49" charset="-122"/>
                    <a:ea typeface="楷体" panose="02010609060101010101" pitchFamily="49" charset="-122"/>
                  </a:rPr>
                  <a:t>，当</a:t>
                </a:r>
                <a14:m>
                  <m:oMath xmlns:m="http://schemas.openxmlformats.org/officeDocument/2006/math">
                    <m:r>
                      <a:rPr lang="en-US" altLang="zh-CN" b="1" i="1" smtClean="0">
                        <a:solidFill>
                          <a:srgbClr val="002060"/>
                        </a:solidFill>
                        <a:latin typeface="Cambria Math" panose="02040503050406030204" pitchFamily="18" charset="0"/>
                      </a:rPr>
                      <m:t>𝒌</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𝒄</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𝑷</m:t>
                    </m:r>
                    <m:d>
                      <m:dPr>
                        <m:ctrlPr>
                          <a:rPr lang="en-US" altLang="zh-CN" b="1" i="1">
                            <a:solidFill>
                              <a:srgbClr val="002060"/>
                            </a:solidFill>
                            <a:latin typeface="Cambria Math" panose="02040503050406030204" pitchFamily="18" charset="0"/>
                          </a:rPr>
                        </m:ctrlPr>
                      </m:dPr>
                      <m:e>
                        <m:r>
                          <a:rPr lang="en-US" altLang="zh-CN" b="1" i="1">
                            <a:solidFill>
                              <a:srgbClr val="002060"/>
                            </a:solidFill>
                            <a:latin typeface="Cambria Math" panose="02040503050406030204" pitchFamily="18" charset="0"/>
                          </a:rPr>
                          <m:t>𝒌</m:t>
                        </m:r>
                      </m:e>
                    </m:d>
                  </m:oMath>
                </a14:m>
                <a:r>
                  <a:rPr lang="zh-CN" altLang="en-US" b="1">
                    <a:solidFill>
                      <a:srgbClr val="002060"/>
                    </a:solidFill>
                    <a:latin typeface="楷体" panose="02010609060101010101" pitchFamily="49" charset="-122"/>
                    <a:ea typeface="楷体" panose="02010609060101010101" pitchFamily="49" charset="-122"/>
                  </a:rPr>
                  <a:t>成立（归纳假设）时，有</a:t>
                </a:r>
                <a14:m>
                  <m:oMath xmlns:m="http://schemas.openxmlformats.org/officeDocument/2006/math">
                    <m:d>
                      <m:dPr>
                        <m:ctrlPr>
                          <a:rPr lang="en-US" altLang="zh-CN" b="1" i="1" smtClean="0">
                            <a:solidFill>
                              <a:srgbClr val="002060"/>
                            </a:solidFill>
                            <a:latin typeface="Cambria Math" panose="02040503050406030204" pitchFamily="18" charset="0"/>
                          </a:rPr>
                        </m:ctrlPr>
                      </m:dPr>
                      <m:e>
                        <m:r>
                          <a:rPr lang="en-US" altLang="zh-CN" b="1" i="1">
                            <a:solidFill>
                              <a:srgbClr val="002060"/>
                            </a:solidFill>
                            <a:latin typeface="Cambria Math" panose="02040503050406030204" pitchFamily="18" charset="0"/>
                          </a:rPr>
                          <m:t>𝒌</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𝟏</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𝒄</m:t>
                        </m:r>
                      </m:e>
                    </m:d>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𝑷</m:t>
                    </m:r>
                    <m:d>
                      <m:dPr>
                        <m:ctrlPr>
                          <a:rPr lang="en-US" altLang="zh-CN" b="1" i="1">
                            <a:solidFill>
                              <a:srgbClr val="002060"/>
                            </a:solidFill>
                            <a:latin typeface="Cambria Math" panose="02040503050406030204" pitchFamily="18" charset="0"/>
                          </a:rPr>
                        </m:ctrlPr>
                      </m:dPr>
                      <m:e>
                        <m:r>
                          <a:rPr lang="en-US" altLang="zh-CN" b="1" i="1">
                            <a:solidFill>
                              <a:srgbClr val="002060"/>
                            </a:solidFill>
                            <a:latin typeface="Cambria Math" panose="02040503050406030204" pitchFamily="18" charset="0"/>
                          </a:rPr>
                          <m:t>𝒌</m:t>
                        </m:r>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𝟏</m:t>
                        </m:r>
                      </m:e>
                    </m:d>
                  </m:oMath>
                </a14:m>
                <a:r>
                  <a:rPr lang="zh-CN" altLang="en-US" b="1">
                    <a:solidFill>
                      <a:srgbClr val="002060"/>
                    </a:solidFill>
                    <a:latin typeface="楷体" panose="02010609060101010101" pitchFamily="49" charset="-122"/>
                    <a:ea typeface="楷体" panose="02010609060101010101" pitchFamily="49" charset="-122"/>
                  </a:rPr>
                  <a:t>成立</a:t>
                </a:r>
              </a:p>
              <a:p>
                <a:pPr marL="742950" lvl="1" indent="-285750">
                  <a:spcBef>
                    <a:spcPts val="600"/>
                  </a:spcBef>
                  <a:spcAft>
                    <a:spcPts val="300"/>
                  </a:spcAft>
                  <a:buFont typeface="Arial" panose="020B0604020202020204" pitchFamily="34" charset="0"/>
                  <a:buChar char="•"/>
                </a:pPr>
                <a:r>
                  <a:rPr lang="zh-CN" altLang="en-US" b="1">
                    <a:solidFill>
                      <a:schemeClr val="accent6">
                        <a:lumMod val="50000"/>
                      </a:schemeClr>
                    </a:solidFill>
                  </a:rPr>
                  <a:t>这时对于</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𝒌</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𝟏</m:t>
                    </m:r>
                    <m:r>
                      <a:rPr lang="en-US" altLang="zh-CN" b="1" i="1">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𝒄</m:t>
                    </m:r>
                  </m:oMath>
                </a14:m>
                <a:r>
                  <a:rPr lang="zh-CN" altLang="en-US" b="1">
                    <a:solidFill>
                      <a:schemeClr val="accent6">
                        <a:lumMod val="50000"/>
                      </a:schemeClr>
                    </a:solidFill>
                  </a:rPr>
                  <a:t>要直接验证</a:t>
                </a:r>
                <a14:m>
                  <m:oMath xmlns:m="http://schemas.openxmlformats.org/officeDocument/2006/math">
                    <m:r>
                      <a:rPr lang="en-US" altLang="zh-CN" b="1" i="1" smtClean="0">
                        <a:solidFill>
                          <a:schemeClr val="accent6">
                            <a:lumMod val="50000"/>
                          </a:schemeClr>
                        </a:solidFill>
                        <a:latin typeface="Cambria Math" panose="02040503050406030204" pitchFamily="18" charset="0"/>
                      </a:rPr>
                      <m:t>𝑷</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𝒌</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m:t>
                    </m:r>
                  </m:oMath>
                </a14:m>
                <a:r>
                  <a:rPr lang="zh-CN" altLang="en-US" b="1">
                    <a:solidFill>
                      <a:schemeClr val="accent6">
                        <a:lumMod val="50000"/>
                      </a:schemeClr>
                    </a:solidFill>
                  </a:rPr>
                  <a:t>，即要</a:t>
                </a:r>
                <a:r>
                  <a:rPr lang="zh-CN" altLang="en-US" b="1">
                    <a:solidFill>
                      <a:srgbClr val="C00000"/>
                    </a:solidFill>
                  </a:rPr>
                  <a:t>验证</a:t>
                </a:r>
                <a14:m>
                  <m:oMath xmlns:m="http://schemas.openxmlformats.org/officeDocument/2006/math">
                    <m:r>
                      <a:rPr lang="en-US" altLang="zh-CN" b="1" i="1" smtClean="0">
                        <a:solidFill>
                          <a:srgbClr val="C00000"/>
                        </a:solidFill>
                        <a:latin typeface="Cambria Math" panose="02040503050406030204" pitchFamily="18" charset="0"/>
                      </a:rPr>
                      <m:t>𝑷</m:t>
                    </m:r>
                    <m:r>
                      <a:rPr lang="en-US" altLang="zh-CN" b="1" i="1">
                        <a:solidFill>
                          <a:srgbClr val="C00000"/>
                        </a:solidFill>
                        <a:latin typeface="Cambria Math" panose="02040503050406030204" pitchFamily="18" charset="0"/>
                      </a:rPr>
                      <m:t>(</m:t>
                    </m:r>
                    <m:r>
                      <a:rPr lang="en-US" altLang="zh-CN" b="1" i="1">
                        <a:solidFill>
                          <a:srgbClr val="C00000"/>
                        </a:solidFill>
                        <a:latin typeface="Cambria Math" panose="02040503050406030204" pitchFamily="18" charset="0"/>
                      </a:rPr>
                      <m:t>𝒄</m:t>
                    </m:r>
                    <m:r>
                      <a:rPr lang="en-US" altLang="zh-CN" b="1" i="1" smtClean="0">
                        <a:solidFill>
                          <a:srgbClr val="C00000"/>
                        </a:solidFill>
                        <a:latin typeface="Cambria Math" panose="02040503050406030204" pitchFamily="18" charset="0"/>
                      </a:rPr>
                      <m:t>)</m:t>
                    </m:r>
                  </m:oMath>
                </a14:m>
                <a:endParaRPr lang="en-US" altLang="zh-CN" b="1">
                  <a:solidFill>
                    <a:srgbClr val="C00000"/>
                  </a:solidFill>
                </a:endParaRPr>
              </a:p>
              <a:p>
                <a:pPr marL="742950" lvl="1" indent="-285750">
                  <a:spcBef>
                    <a:spcPts val="600"/>
                  </a:spcBef>
                  <a:spcAft>
                    <a:spcPts val="300"/>
                  </a:spcAft>
                  <a:buFont typeface="Arial" panose="020B0604020202020204" pitchFamily="34" charset="0"/>
                  <a:buChar char="•"/>
                </a:pPr>
                <a:r>
                  <a:rPr lang="zh-CN" altLang="en-US" b="1">
                    <a:solidFill>
                      <a:schemeClr val="accent6">
                        <a:lumMod val="50000"/>
                      </a:schemeClr>
                    </a:solidFill>
                  </a:rPr>
                  <a:t>而对于</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𝒌</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𝟏</m:t>
                    </m:r>
                    <m:r>
                      <a:rPr lang="en-US" altLang="zh-CN" b="1" i="1">
                        <a:solidFill>
                          <a:schemeClr val="accent6">
                            <a:lumMod val="50000"/>
                          </a:schemeClr>
                        </a:solidFill>
                        <a:latin typeface="Cambria Math" panose="02040503050406030204" pitchFamily="18" charset="0"/>
                      </a:rPr>
                      <m:t>&gt;</m:t>
                    </m:r>
                    <m:r>
                      <a:rPr lang="en-US" altLang="zh-CN" b="1" i="1" smtClean="0">
                        <a:solidFill>
                          <a:schemeClr val="accent6">
                            <a:lumMod val="50000"/>
                          </a:schemeClr>
                        </a:solidFill>
                        <a:latin typeface="Cambria Math" panose="02040503050406030204" pitchFamily="18" charset="0"/>
                      </a:rPr>
                      <m:t>𝒄</m:t>
                    </m:r>
                  </m:oMath>
                </a14:m>
                <a:r>
                  <a:rPr lang="zh-CN" altLang="en-US" b="1">
                    <a:solidFill>
                      <a:schemeClr val="accent6">
                        <a:lumMod val="50000"/>
                      </a:schemeClr>
                    </a:solidFill>
                  </a:rPr>
                  <a:t>，即</a:t>
                </a:r>
                <a14:m>
                  <m:oMath xmlns:m="http://schemas.openxmlformats.org/officeDocument/2006/math">
                    <m:r>
                      <a:rPr lang="en-US" altLang="zh-CN" b="1" i="1" smtClean="0">
                        <a:solidFill>
                          <a:schemeClr val="accent6">
                            <a:lumMod val="50000"/>
                          </a:schemeClr>
                        </a:solidFill>
                        <a:latin typeface="Cambria Math" panose="02040503050406030204" pitchFamily="18" charset="0"/>
                      </a:rPr>
                      <m:t>𝒌</m:t>
                    </m:r>
                    <m:r>
                      <a:rPr lang="en-US" altLang="zh-CN" b="1" i="1">
                        <a:solidFill>
                          <a:schemeClr val="accent6">
                            <a:lumMod val="50000"/>
                          </a:schemeClr>
                        </a:solidFill>
                        <a:latin typeface="Cambria Math" panose="02040503050406030204" pitchFamily="18" charset="0"/>
                      </a:rPr>
                      <m:t>≥</m:t>
                    </m:r>
                    <m:r>
                      <a:rPr lang="en-US" altLang="zh-CN" b="1" i="1" smtClean="0">
                        <a:solidFill>
                          <a:schemeClr val="accent6">
                            <a:lumMod val="50000"/>
                          </a:schemeClr>
                        </a:solidFill>
                        <a:latin typeface="Cambria Math" panose="02040503050406030204" pitchFamily="18" charset="0"/>
                      </a:rPr>
                      <m:t>𝒄</m:t>
                    </m:r>
                  </m:oMath>
                </a14:m>
                <a:r>
                  <a:rPr lang="zh-CN" altLang="en-US" b="1">
                    <a:solidFill>
                      <a:schemeClr val="accent6">
                        <a:lumMod val="50000"/>
                      </a:schemeClr>
                    </a:solidFill>
                  </a:rPr>
                  <a:t>，则由归纳假设有</a:t>
                </a:r>
                <a14:m>
                  <m:oMath xmlns:m="http://schemas.openxmlformats.org/officeDocument/2006/math">
                    <m:r>
                      <a:rPr lang="en-US" altLang="zh-CN" b="1" i="1" smtClean="0">
                        <a:solidFill>
                          <a:schemeClr val="accent6">
                            <a:lumMod val="50000"/>
                          </a:schemeClr>
                        </a:solidFill>
                        <a:latin typeface="Cambria Math" panose="02040503050406030204" pitchFamily="18" charset="0"/>
                      </a:rPr>
                      <m:t>𝑷</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𝒌</m:t>
                    </m:r>
                    <m:r>
                      <a:rPr lang="en-US" altLang="zh-CN" b="1" i="1" smtClean="0">
                        <a:solidFill>
                          <a:schemeClr val="accent6">
                            <a:lumMod val="50000"/>
                          </a:schemeClr>
                        </a:solidFill>
                        <a:latin typeface="Cambria Math" panose="02040503050406030204" pitchFamily="18" charset="0"/>
                      </a:rPr>
                      <m:t>)</m:t>
                    </m:r>
                  </m:oMath>
                </a14:m>
                <a:r>
                  <a:rPr lang="zh-CN" altLang="en-US" b="1">
                    <a:solidFill>
                      <a:schemeClr val="accent6">
                        <a:lumMod val="50000"/>
                      </a:schemeClr>
                    </a:solidFill>
                  </a:rPr>
                  <a:t>成立，再证明也有</a:t>
                </a:r>
                <a14:m>
                  <m:oMath xmlns:m="http://schemas.openxmlformats.org/officeDocument/2006/math">
                    <m:r>
                      <a:rPr lang="en-US" altLang="zh-CN" b="1" i="1" smtClean="0">
                        <a:solidFill>
                          <a:schemeClr val="accent6">
                            <a:lumMod val="50000"/>
                          </a:schemeClr>
                        </a:solidFill>
                        <a:latin typeface="Cambria Math" panose="02040503050406030204" pitchFamily="18" charset="0"/>
                      </a:rPr>
                      <m:t>𝑷</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𝒌</m:t>
                    </m:r>
                    <m:r>
                      <a:rPr lang="en-US" altLang="zh-CN" b="1" i="1">
                        <a:solidFill>
                          <a:schemeClr val="accent6">
                            <a:lumMod val="50000"/>
                          </a:schemeClr>
                        </a:solidFill>
                        <a:latin typeface="Cambria Math" panose="02040503050406030204" pitchFamily="18" charset="0"/>
                      </a:rPr>
                      <m:t>+</m:t>
                    </m:r>
                    <m:r>
                      <a:rPr lang="en-US" altLang="zh-CN" b="1" i="1">
                        <a:solidFill>
                          <a:schemeClr val="accent6">
                            <a:lumMod val="50000"/>
                          </a:schemeClr>
                        </a:solidFill>
                        <a:latin typeface="Cambria Math" panose="02040503050406030204" pitchFamily="18" charset="0"/>
                      </a:rPr>
                      <m:t>𝟏</m:t>
                    </m:r>
                    <m:r>
                      <a:rPr lang="en-US" altLang="zh-CN" b="1" i="1" smtClean="0">
                        <a:solidFill>
                          <a:schemeClr val="accent6">
                            <a:lumMod val="50000"/>
                          </a:schemeClr>
                        </a:solidFill>
                        <a:latin typeface="Cambria Math" panose="02040503050406030204" pitchFamily="18" charset="0"/>
                      </a:rPr>
                      <m:t>)</m:t>
                    </m:r>
                  </m:oMath>
                </a14:m>
                <a:r>
                  <a:rPr lang="zh-CN" altLang="en-US" b="1">
                    <a:solidFill>
                      <a:schemeClr val="accent6">
                        <a:lumMod val="50000"/>
                      </a:schemeClr>
                    </a:solidFill>
                  </a:rPr>
                  <a:t>成立</a:t>
                </a:r>
              </a:p>
              <a:p>
                <a:pPr marL="1200150" lvl="2" indent="-285750">
                  <a:spcBef>
                    <a:spcPts val="600"/>
                  </a:spcBef>
                  <a:spcAft>
                    <a:spcPts val="300"/>
                  </a:spcAft>
                  <a:buFont typeface="Arial" panose="020B0604020202020204" pitchFamily="34" charset="0"/>
                  <a:buChar char="•"/>
                </a:pPr>
                <a:r>
                  <a:rPr lang="zh-CN" altLang="en-US" b="1">
                    <a:solidFill>
                      <a:schemeClr val="accent4">
                        <a:lumMod val="50000"/>
                      </a:schemeClr>
                    </a:solidFill>
                    <a:latin typeface="楷体" panose="02010609060101010101" pitchFamily="49" charset="-122"/>
                    <a:ea typeface="楷体" panose="02010609060101010101" pitchFamily="49" charset="-122"/>
                  </a:rPr>
                  <a:t>也就是说，对于</a:t>
                </a:r>
                <a14:m>
                  <m:oMath xmlns:m="http://schemas.openxmlformats.org/officeDocument/2006/math">
                    <m:r>
                      <a:rPr lang="en-US" altLang="zh-CN" b="1" i="1" smtClean="0">
                        <a:solidFill>
                          <a:schemeClr val="accent4">
                            <a:lumMod val="50000"/>
                          </a:schemeClr>
                        </a:solidFill>
                        <a:latin typeface="Cambria Math" panose="02040503050406030204" pitchFamily="18" charset="0"/>
                      </a:rPr>
                      <m:t>𝒌</m:t>
                    </m:r>
                    <m:r>
                      <a:rPr lang="en-US" altLang="zh-CN" b="1" i="1">
                        <a:solidFill>
                          <a:schemeClr val="accent4">
                            <a:lumMod val="50000"/>
                          </a:schemeClr>
                        </a:solidFill>
                        <a:latin typeface="Cambria Math" panose="02040503050406030204" pitchFamily="18" charset="0"/>
                      </a:rPr>
                      <m:t>+</m:t>
                    </m:r>
                    <m:r>
                      <a:rPr lang="en-US" altLang="zh-CN" b="1" i="1">
                        <a:solidFill>
                          <a:schemeClr val="accent4">
                            <a:lumMod val="50000"/>
                          </a:schemeClr>
                        </a:solidFill>
                        <a:latin typeface="Cambria Math" panose="02040503050406030204" pitchFamily="18" charset="0"/>
                      </a:rPr>
                      <m:t>𝟏</m:t>
                    </m:r>
                    <m:r>
                      <a:rPr lang="en-US" altLang="zh-CN" b="1" i="1">
                        <a:solidFill>
                          <a:schemeClr val="accent4">
                            <a:lumMod val="50000"/>
                          </a:schemeClr>
                        </a:solidFill>
                        <a:latin typeface="Cambria Math" panose="02040503050406030204" pitchFamily="18" charset="0"/>
                      </a:rPr>
                      <m:t>&gt;</m:t>
                    </m:r>
                    <m:r>
                      <a:rPr lang="en-US" altLang="zh-CN" b="1" i="1" smtClean="0">
                        <a:solidFill>
                          <a:schemeClr val="accent4">
                            <a:lumMod val="50000"/>
                          </a:schemeClr>
                        </a:solidFill>
                        <a:latin typeface="Cambria Math" panose="02040503050406030204" pitchFamily="18" charset="0"/>
                      </a:rPr>
                      <m:t>𝒄</m:t>
                    </m:r>
                  </m:oMath>
                </a14:m>
                <a:r>
                  <a:rPr lang="zh-CN" altLang="en-US" b="1">
                    <a:solidFill>
                      <a:schemeClr val="accent4">
                        <a:lumMod val="50000"/>
                      </a:schemeClr>
                    </a:solidFill>
                    <a:latin typeface="楷体" panose="02010609060101010101" pitchFamily="49" charset="-122"/>
                    <a:ea typeface="楷体" panose="02010609060101010101" pitchFamily="49" charset="-122"/>
                  </a:rPr>
                  <a:t>的情况实际上是要</a:t>
                </a:r>
                <a:r>
                  <a:rPr lang="zh-CN" altLang="en-US" b="1">
                    <a:solidFill>
                      <a:srgbClr val="C00000"/>
                    </a:solidFill>
                    <a:latin typeface="+mn-ea"/>
                  </a:rPr>
                  <a:t>证明蕴涵式</a:t>
                </a:r>
                <a14:m>
                  <m:oMath xmlns:m="http://schemas.openxmlformats.org/officeDocument/2006/math">
                    <m:r>
                      <a:rPr lang="en-US" altLang="zh-CN" b="1" i="1" smtClean="0">
                        <a:solidFill>
                          <a:srgbClr val="C00000"/>
                        </a:solidFill>
                        <a:latin typeface="Cambria Math" panose="02040503050406030204" pitchFamily="18" charset="0"/>
                      </a:rPr>
                      <m:t>𝑷</m:t>
                    </m:r>
                    <m:d>
                      <m:dPr>
                        <m:ctrlPr>
                          <a:rPr lang="en-US" altLang="zh-CN" b="1" i="1" smtClean="0">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𝒌</m:t>
                        </m:r>
                      </m:e>
                    </m:d>
                    <m:r>
                      <a:rPr lang="en-US" altLang="zh-CN" b="1" i="1">
                        <a:solidFill>
                          <a:srgbClr val="C00000"/>
                        </a:solidFill>
                        <a:latin typeface="Cambria Math" panose="02040503050406030204" pitchFamily="18" charset="0"/>
                      </a:rPr>
                      <m:t>→</m:t>
                    </m:r>
                    <m:r>
                      <a:rPr lang="en-US" altLang="zh-CN" b="1" i="1">
                        <a:solidFill>
                          <a:srgbClr val="C00000"/>
                        </a:solidFill>
                        <a:latin typeface="Cambria Math" panose="02040503050406030204" pitchFamily="18" charset="0"/>
                      </a:rPr>
                      <m:t>𝑷</m:t>
                    </m:r>
                    <m:d>
                      <m:dPr>
                        <m:ctrlPr>
                          <a:rPr lang="en-US" altLang="zh-CN" b="1" i="1">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𝒌</m:t>
                        </m:r>
                        <m:r>
                          <a:rPr lang="en-US" altLang="zh-CN" b="1" i="1">
                            <a:solidFill>
                              <a:srgbClr val="C00000"/>
                            </a:solidFill>
                            <a:latin typeface="Cambria Math" panose="02040503050406030204" pitchFamily="18" charset="0"/>
                          </a:rPr>
                          <m:t>+</m:t>
                        </m:r>
                        <m:r>
                          <a:rPr lang="en-US" altLang="zh-CN" b="1" i="1">
                            <a:solidFill>
                              <a:srgbClr val="C00000"/>
                            </a:solidFill>
                            <a:latin typeface="Cambria Math" panose="02040503050406030204" pitchFamily="18" charset="0"/>
                          </a:rPr>
                          <m:t>𝟏</m:t>
                        </m:r>
                      </m:e>
                    </m:d>
                  </m:oMath>
                </a14:m>
                <a:endParaRPr lang="zh-CN" altLang="en-US" b="1">
                  <a:latin typeface="+mn-ea"/>
                </a:endParaRPr>
              </a:p>
            </p:txBody>
          </p:sp>
        </mc:Choice>
        <mc:Fallback xmlns="">
          <p:sp>
            <p:nvSpPr>
              <p:cNvPr id="2" name="文本框 1">
                <a:extLst>
                  <a:ext uri="{FF2B5EF4-FFF2-40B4-BE49-F238E27FC236}">
                    <a16:creationId xmlns:a16="http://schemas.microsoft.com/office/drawing/2014/main" id="{10A132E2-55C1-4054-9EEC-E302294C0189}"/>
                  </a:ext>
                </a:extLst>
              </p:cNvPr>
              <p:cNvSpPr txBox="1">
                <a:spLocks noRot="1" noChangeAspect="1" noMove="1" noResize="1" noEditPoints="1" noAdjustHandles="1" noChangeArrowheads="1" noChangeShapeType="1" noTextEdit="1"/>
              </p:cNvSpPr>
              <p:nvPr/>
            </p:nvSpPr>
            <p:spPr>
              <a:xfrm>
                <a:off x="1147932" y="1087719"/>
                <a:ext cx="9896134" cy="2850652"/>
              </a:xfrm>
              <a:prstGeom prst="rect">
                <a:avLst/>
              </a:prstGeom>
              <a:blipFill>
                <a:blip r:embed="rId2"/>
                <a:stretch>
                  <a:fillRect l="-369" t="-214" r="-185" b="-25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C77E8B8-2632-4283-BC74-7C08AFFF43A6}"/>
                  </a:ext>
                </a:extLst>
              </p:cNvPr>
              <p:cNvSpPr txBox="1"/>
              <p:nvPr/>
            </p:nvSpPr>
            <p:spPr>
              <a:xfrm>
                <a:off x="1468082" y="4303657"/>
                <a:ext cx="9255834" cy="1854354"/>
              </a:xfrm>
              <a:prstGeom prst="rect">
                <a:avLst/>
              </a:prstGeom>
              <a:solidFill>
                <a:schemeClr val="accent4">
                  <a:lumMod val="20000"/>
                  <a:lumOff val="80000"/>
                </a:schemeClr>
              </a:solidFill>
            </p:spPr>
            <p:txBody>
              <a:bodyPr wrap="square" rtlCol="0">
                <a:spAutoFit/>
              </a:bodyPr>
              <a:lstStyle/>
              <a:p>
                <a:pPr algn="ctr">
                  <a:spcBef>
                    <a:spcPts val="600"/>
                  </a:spcBef>
                  <a:spcAft>
                    <a:spcPts val="300"/>
                  </a:spcAft>
                </a:pPr>
                <a:r>
                  <a:rPr lang="zh-CN" altLang="en-US" sz="2400" b="1">
                    <a:solidFill>
                      <a:srgbClr val="C00000"/>
                    </a:solidFill>
                  </a:rPr>
                  <a:t>一般形式的第一数学归纳法证明</a:t>
                </a:r>
                <a14:m>
                  <m:oMath xmlns:m="http://schemas.openxmlformats.org/officeDocument/2006/math">
                    <m:r>
                      <a:rPr lang="en-US" altLang="zh-CN" sz="2400" b="1" i="1" smtClean="0">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𝒏</m:t>
                    </m:r>
                    <m:r>
                      <a:rPr lang="en-US" altLang="zh-CN" sz="2400" b="1" i="1">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𝒄𝑷</m:t>
                    </m:r>
                    <m:d>
                      <m:dPr>
                        <m:ctrlPr>
                          <a:rPr lang="en-US" altLang="zh-CN" sz="2400" b="1" i="1" smtClean="0">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𝒏</m:t>
                        </m:r>
                      </m:e>
                    </m:d>
                  </m:oMath>
                </a14:m>
                <a:endParaRPr lang="en-US" altLang="zh-CN" sz="2400" b="1">
                  <a:solidFill>
                    <a:srgbClr val="C00000"/>
                  </a:solidFill>
                </a:endParaRPr>
              </a:p>
              <a:p>
                <a:pPr>
                  <a:spcBef>
                    <a:spcPts val="600"/>
                  </a:spcBef>
                  <a:spcAft>
                    <a:spcPts val="300"/>
                  </a:spcAft>
                </a:pPr>
                <a:r>
                  <a:rPr lang="zh-CN" altLang="en-US" sz="2400" b="1">
                    <a:solidFill>
                      <a:srgbClr val="C00000"/>
                    </a:solidFill>
                    <a:latin typeface="+mn-ea"/>
                  </a:rPr>
                  <a:t>归纳基</a:t>
                </a:r>
                <a:r>
                  <a:rPr lang="zh-CN" altLang="en-US" sz="2400" b="1">
                    <a:solidFill>
                      <a:srgbClr val="002060"/>
                    </a:solidFill>
                    <a:latin typeface="楷体" panose="02010609060101010101" pitchFamily="49" charset="-122"/>
                    <a:ea typeface="楷体" panose="02010609060101010101" pitchFamily="49" charset="-122"/>
                  </a:rPr>
                  <a:t>：证明</a:t>
                </a:r>
                <a14:m>
                  <m:oMath xmlns:m="http://schemas.openxmlformats.org/officeDocument/2006/math">
                    <m:r>
                      <a:rPr lang="en-US" altLang="zh-CN" sz="2400" b="1" i="1" smtClean="0">
                        <a:solidFill>
                          <a:srgbClr val="002060"/>
                        </a:solidFill>
                        <a:latin typeface="Cambria Math" panose="02040503050406030204" pitchFamily="18" charset="0"/>
                      </a:rPr>
                      <m:t>𝑷</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𝒄</m:t>
                    </m:r>
                    <m:r>
                      <a:rPr lang="en-US" altLang="zh-CN" sz="2400" b="1" i="1" smtClean="0">
                        <a:solidFill>
                          <a:srgbClr val="002060"/>
                        </a:solidFill>
                        <a:latin typeface="Cambria Math" panose="02040503050406030204" pitchFamily="18" charset="0"/>
                      </a:rPr>
                      <m:t>)</m:t>
                    </m:r>
                  </m:oMath>
                </a14:m>
                <a:r>
                  <a:rPr lang="zh-CN" altLang="en-US" sz="2400" b="1">
                    <a:solidFill>
                      <a:srgbClr val="002060"/>
                    </a:solidFill>
                    <a:latin typeface="楷体" panose="02010609060101010101" pitchFamily="49" charset="-122"/>
                    <a:ea typeface="楷体" panose="02010609060101010101" pitchFamily="49" charset="-122"/>
                  </a:rPr>
                  <a:t>成立；</a:t>
                </a:r>
              </a:p>
              <a:p>
                <a:pPr>
                  <a:spcBef>
                    <a:spcPts val="600"/>
                  </a:spcBef>
                  <a:spcAft>
                    <a:spcPts val="300"/>
                  </a:spcAft>
                </a:pPr>
                <a:r>
                  <a:rPr lang="zh-CN" altLang="en-US" sz="2400" b="1">
                    <a:solidFill>
                      <a:srgbClr val="C00000"/>
                    </a:solidFill>
                    <a:latin typeface="+mn-ea"/>
                  </a:rPr>
                  <a:t>归纳步</a:t>
                </a:r>
                <a:r>
                  <a:rPr lang="zh-CN" altLang="en-US" sz="2400" b="1">
                    <a:solidFill>
                      <a:srgbClr val="002060"/>
                    </a:solidFill>
                    <a:latin typeface="楷体" panose="02010609060101010101" pitchFamily="49" charset="-122"/>
                    <a:ea typeface="楷体" panose="02010609060101010101" pitchFamily="49" charset="-122"/>
                  </a:rPr>
                  <a:t>：对任意自然数</a:t>
                </a:r>
                <a14:m>
                  <m:oMath xmlns:m="http://schemas.openxmlformats.org/officeDocument/2006/math">
                    <m:r>
                      <a:rPr lang="en-US" altLang="zh-CN" sz="2400" b="1" i="1" smtClean="0">
                        <a:solidFill>
                          <a:srgbClr val="002060"/>
                        </a:solidFill>
                        <a:latin typeface="Cambria Math" panose="02040503050406030204" pitchFamily="18" charset="0"/>
                      </a:rPr>
                      <m:t>𝒌</m:t>
                    </m:r>
                    <m:r>
                      <a:rPr lang="en-US" altLang="zh-CN" sz="2400" b="1" i="1" smtClean="0">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𝒄</m:t>
                    </m:r>
                  </m:oMath>
                </a14:m>
                <a:r>
                  <a:rPr lang="zh-CN" altLang="en-US" sz="2400" b="1">
                    <a:solidFill>
                      <a:srgbClr val="002060"/>
                    </a:solidFill>
                    <a:latin typeface="楷体" panose="02010609060101010101" pitchFamily="49" charset="-122"/>
                    <a:ea typeface="楷体" panose="02010609060101010101" pitchFamily="49" charset="-122"/>
                  </a:rPr>
                  <a:t>，证明当</a:t>
                </a:r>
                <a14:m>
                  <m:oMath xmlns:m="http://schemas.openxmlformats.org/officeDocument/2006/math">
                    <m:r>
                      <a:rPr lang="en-US" altLang="zh-CN" sz="2400" b="1" i="1" smtClean="0">
                        <a:solidFill>
                          <a:srgbClr val="002060"/>
                        </a:solidFill>
                        <a:latin typeface="Cambria Math" panose="02040503050406030204" pitchFamily="18" charset="0"/>
                      </a:rPr>
                      <m:t>𝑷</m:t>
                    </m:r>
                    <m:r>
                      <a:rPr lang="en-US" altLang="zh-CN" sz="2400" b="1" i="1" smtClean="0">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𝒌</m:t>
                    </m:r>
                    <m:r>
                      <a:rPr lang="en-US" altLang="zh-CN" sz="2400" b="1" i="1" smtClean="0">
                        <a:solidFill>
                          <a:srgbClr val="002060"/>
                        </a:solidFill>
                        <a:latin typeface="Cambria Math" panose="02040503050406030204" pitchFamily="18" charset="0"/>
                      </a:rPr>
                      <m:t>)</m:t>
                    </m:r>
                  </m:oMath>
                </a14:m>
                <a:r>
                  <a:rPr lang="zh-CN" altLang="en-US" sz="2400" b="1">
                    <a:solidFill>
                      <a:srgbClr val="002060"/>
                    </a:solidFill>
                    <a:latin typeface="楷体" panose="02010609060101010101" pitchFamily="49" charset="-122"/>
                    <a:ea typeface="楷体" panose="02010609060101010101" pitchFamily="49" charset="-122"/>
                  </a:rPr>
                  <a:t>成立时也有</a:t>
                </a:r>
                <a14:m>
                  <m:oMath xmlns:m="http://schemas.openxmlformats.org/officeDocument/2006/math">
                    <m:r>
                      <a:rPr lang="en-US" altLang="zh-CN" sz="2400" b="1" i="1" smtClean="0">
                        <a:solidFill>
                          <a:srgbClr val="002060"/>
                        </a:solidFill>
                        <a:latin typeface="Cambria Math" panose="02040503050406030204" pitchFamily="18" charset="0"/>
                      </a:rPr>
                      <m:t>𝑷</m:t>
                    </m:r>
                    <m:r>
                      <a:rPr lang="en-US" altLang="zh-CN" sz="2400" b="1" i="1" smtClean="0">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𝒌</m:t>
                    </m:r>
                    <m:r>
                      <a:rPr lang="en-US" altLang="zh-CN" sz="2400" b="1" i="1" smtClean="0">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𝟏</m:t>
                    </m:r>
                    <m:r>
                      <a:rPr lang="en-US" altLang="zh-CN" sz="2400" b="1" i="1" smtClean="0">
                        <a:solidFill>
                          <a:srgbClr val="002060"/>
                        </a:solidFill>
                        <a:latin typeface="Cambria Math" panose="02040503050406030204" pitchFamily="18" charset="0"/>
                      </a:rPr>
                      <m:t>)</m:t>
                    </m:r>
                  </m:oMath>
                </a14:m>
                <a:r>
                  <a:rPr lang="zh-CN" altLang="en-US" sz="2400" b="1">
                    <a:solidFill>
                      <a:srgbClr val="002060"/>
                    </a:solidFill>
                    <a:latin typeface="楷体" panose="02010609060101010101" pitchFamily="49" charset="-122"/>
                    <a:ea typeface="楷体" panose="02010609060101010101" pitchFamily="49" charset="-122"/>
                  </a:rPr>
                  <a:t>成立</a:t>
                </a:r>
              </a:p>
              <a:p>
                <a:pPr marL="342900" indent="-342900">
                  <a:spcBef>
                    <a:spcPts val="600"/>
                  </a:spcBef>
                  <a:spcAft>
                    <a:spcPts val="300"/>
                  </a:spcAft>
                  <a:buFont typeface="Arial" panose="020B0604020202020204" pitchFamily="34" charset="0"/>
                  <a:buChar char="•"/>
                </a:pPr>
                <a:r>
                  <a:rPr lang="zh-CN" altLang="en-US" sz="2000" b="1">
                    <a:solidFill>
                      <a:schemeClr val="accent6">
                        <a:lumMod val="50000"/>
                      </a:schemeClr>
                    </a:solidFill>
                  </a:rPr>
                  <a:t>这里假定</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成立是</a:t>
                </a:r>
                <a:r>
                  <a:rPr lang="zh-CN" altLang="en-US" sz="2000" b="1">
                    <a:solidFill>
                      <a:srgbClr val="C00000"/>
                    </a:solidFill>
                  </a:rPr>
                  <a:t>归纳假设</a:t>
                </a:r>
              </a:p>
            </p:txBody>
          </p:sp>
        </mc:Choice>
        <mc:Fallback xmlns="">
          <p:sp>
            <p:nvSpPr>
              <p:cNvPr id="3" name="文本框 2">
                <a:extLst>
                  <a:ext uri="{FF2B5EF4-FFF2-40B4-BE49-F238E27FC236}">
                    <a16:creationId xmlns:a16="http://schemas.microsoft.com/office/drawing/2014/main" id="{0C77E8B8-2632-4283-BC74-7C08AFFF43A6}"/>
                  </a:ext>
                </a:extLst>
              </p:cNvPr>
              <p:cNvSpPr txBox="1">
                <a:spLocks noRot="1" noChangeAspect="1" noMove="1" noResize="1" noEditPoints="1" noAdjustHandles="1" noChangeArrowheads="1" noChangeShapeType="1" noTextEdit="1"/>
              </p:cNvSpPr>
              <p:nvPr/>
            </p:nvSpPr>
            <p:spPr>
              <a:xfrm>
                <a:off x="1468082" y="4303657"/>
                <a:ext cx="9255834" cy="1854354"/>
              </a:xfrm>
              <a:prstGeom prst="rect">
                <a:avLst/>
              </a:prstGeom>
              <a:blipFill>
                <a:blip r:embed="rId3"/>
                <a:stretch>
                  <a:fillRect l="-1054" t="-2303" r="-593" b="-4934"/>
                </a:stretch>
              </a:blipFill>
            </p:spPr>
            <p:txBody>
              <a:bodyPr/>
              <a:lstStyle/>
              <a:p>
                <a:r>
                  <a:rPr lang="zh-CN" altLang="en-US">
                    <a:noFill/>
                  </a:rPr>
                  <a:t> </a:t>
                </a:r>
              </a:p>
            </p:txBody>
          </p:sp>
        </mc:Fallback>
      </mc:AlternateContent>
      <p:sp>
        <p:nvSpPr>
          <p:cNvPr id="4" name="箭头: 下 3">
            <a:extLst>
              <a:ext uri="{FF2B5EF4-FFF2-40B4-BE49-F238E27FC236}">
                <a16:creationId xmlns:a16="http://schemas.microsoft.com/office/drawing/2014/main" id="{3E71E239-9BCF-4335-A652-C823EE0C6071}"/>
              </a:ext>
            </a:extLst>
          </p:cNvPr>
          <p:cNvSpPr/>
          <p:nvPr/>
        </p:nvSpPr>
        <p:spPr>
          <a:xfrm>
            <a:off x="6025830" y="3959843"/>
            <a:ext cx="124990" cy="3438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0771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13</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使用数学归纳法一般形式证明举例</a:t>
            </a:r>
          </a:p>
        </p:txBody>
      </p:sp>
      <p:sp>
        <p:nvSpPr>
          <p:cNvPr id="2" name="文本框 1">
            <a:extLst>
              <a:ext uri="{FF2B5EF4-FFF2-40B4-BE49-F238E27FC236}">
                <a16:creationId xmlns:a16="http://schemas.microsoft.com/office/drawing/2014/main" id="{14474BCB-9FFB-45CF-8AE7-BF3C914E9857}"/>
              </a:ext>
            </a:extLst>
          </p:cNvPr>
          <p:cNvSpPr txBox="1"/>
          <p:nvPr/>
        </p:nvSpPr>
        <p:spPr>
          <a:xfrm>
            <a:off x="598637" y="1209689"/>
            <a:ext cx="922294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证明任意大于等于</a:t>
            </a:r>
            <a:r>
              <a:rPr lang="en-US" altLang="zh-CN" sz="2400" b="1">
                <a:solidFill>
                  <a:srgbClr val="002060"/>
                </a:solidFill>
                <a:latin typeface="楷体" panose="02010609060101010101" pitchFamily="49" charset="-122"/>
                <a:ea typeface="楷体" panose="02010609060101010101" pitchFamily="49" charset="-122"/>
              </a:rPr>
              <a:t>8</a:t>
            </a:r>
            <a:r>
              <a:rPr lang="zh-CN" altLang="en-US" sz="2400" b="1">
                <a:solidFill>
                  <a:srgbClr val="002060"/>
                </a:solidFill>
                <a:latin typeface="楷体" panose="02010609060101010101" pitchFamily="49" charset="-122"/>
                <a:ea typeface="楷体" panose="02010609060101010101" pitchFamily="49" charset="-122"/>
              </a:rPr>
              <a:t>分的邮资都可以由若干张</a:t>
            </a:r>
            <a:r>
              <a:rPr lang="en-US" altLang="zh-CN" sz="2400" b="1">
                <a:solidFill>
                  <a:srgbClr val="002060"/>
                </a:solidFill>
                <a:latin typeface="楷体" panose="02010609060101010101" pitchFamily="49" charset="-122"/>
                <a:ea typeface="楷体" panose="02010609060101010101" pitchFamily="49" charset="-122"/>
              </a:rPr>
              <a:t>3</a:t>
            </a:r>
            <a:r>
              <a:rPr lang="zh-CN" altLang="en-US" sz="2400" b="1">
                <a:solidFill>
                  <a:srgbClr val="002060"/>
                </a:solidFill>
                <a:latin typeface="楷体" panose="02010609060101010101" pitchFamily="49" charset="-122"/>
                <a:ea typeface="楷体" panose="02010609060101010101" pitchFamily="49" charset="-122"/>
              </a:rPr>
              <a:t>分和</a:t>
            </a:r>
            <a:r>
              <a:rPr lang="en-US" altLang="zh-CN" sz="2400" b="1">
                <a:solidFill>
                  <a:srgbClr val="002060"/>
                </a:solidFill>
                <a:latin typeface="楷体" panose="02010609060101010101" pitchFamily="49" charset="-122"/>
                <a:ea typeface="楷体" panose="02010609060101010101" pitchFamily="49" charset="-122"/>
              </a:rPr>
              <a:t>5</a:t>
            </a:r>
            <a:r>
              <a:rPr lang="zh-CN" altLang="en-US" sz="2400" b="1">
                <a:solidFill>
                  <a:srgbClr val="002060"/>
                </a:solidFill>
                <a:latin typeface="楷体" panose="02010609060101010101" pitchFamily="49" charset="-122"/>
                <a:ea typeface="楷体" panose="02010609060101010101" pitchFamily="49" charset="-122"/>
              </a:rPr>
              <a:t>分的邮票支付。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065AF1E-3F36-422B-975D-0B49FC19894A}"/>
                  </a:ext>
                </a:extLst>
              </p:cNvPr>
              <p:cNvSpPr txBox="1"/>
              <p:nvPr/>
            </p:nvSpPr>
            <p:spPr>
              <a:xfrm>
                <a:off x="598638" y="2016190"/>
                <a:ext cx="10387320" cy="439736"/>
              </a:xfrm>
              <a:prstGeom prst="rect">
                <a:avLst/>
              </a:prstGeom>
              <a:solidFill>
                <a:schemeClr val="accent5">
                  <a:lumMod val="20000"/>
                  <a:lumOff val="80000"/>
                  <a:alpha val="50000"/>
                </a:schemeClr>
              </a:solidFill>
            </p:spPr>
            <p:txBody>
              <a:bodyPr wrap="square" rtlCol="0">
                <a:spAutoFit/>
              </a:bodyPr>
              <a:lstStyle/>
              <a:p>
                <a:pPr>
                  <a:spcBef>
                    <a:spcPts val="600"/>
                  </a:spcBef>
                  <a:spcAft>
                    <a:spcPts val="600"/>
                  </a:spcAft>
                </a:pPr>
                <a:r>
                  <a:rPr lang="zh-CN" altLang="en-US" sz="2000" b="1">
                    <a:solidFill>
                      <a:srgbClr val="002060"/>
                    </a:solidFill>
                    <a:latin typeface="楷体" panose="02010609060101010101" pitchFamily="49" charset="-122"/>
                    <a:ea typeface="楷体" panose="02010609060101010101" pitchFamily="49" charset="-122"/>
                  </a:rPr>
                  <a:t>论域是自然数，待证命题符号化为：</a:t>
                </a:r>
                <a14:m>
                  <m:oMath xmlns:m="http://schemas.openxmlformats.org/officeDocument/2006/math">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𝒏</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𝟖</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𝑷</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e>
                        </m:d>
                      </m:e>
                    </m:d>
                  </m:oMath>
                </a14:m>
                <a:r>
                  <a:rPr lang="zh-CN" altLang="en-US" sz="2000" b="1">
                    <a:solidFill>
                      <a:srgbClr val="002060"/>
                    </a:solidFill>
                    <a:latin typeface="楷体" panose="02010609060101010101" pitchFamily="49" charset="-122"/>
                    <a:ea typeface="楷体" panose="02010609060101010101" pitchFamily="49" charset="-122"/>
                  </a:rPr>
                  <a:t>，其中</a:t>
                </a:r>
                <a14:m>
                  <m:oMath xmlns:m="http://schemas.openxmlformats.org/officeDocument/2006/math">
                    <m:r>
                      <a:rPr lang="en-US" altLang="zh-CN" sz="2000" b="1">
                        <a:solidFill>
                          <a:srgbClr val="002060"/>
                        </a:solidFill>
                        <a:latin typeface="Cambria Math" panose="02040503050406030204" pitchFamily="18" charset="0"/>
                        <a:ea typeface="楷体" panose="02010609060101010101" pitchFamily="49" charset="-122"/>
                      </a:rPr>
                      <m:t>𝑷</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𝒏</m:t>
                    </m:r>
                    <m:r>
                      <a:rPr lang="en-US" altLang="zh-CN" sz="2000" b="1">
                        <a:solidFill>
                          <a:srgbClr val="002060"/>
                        </a:solidFill>
                        <a:latin typeface="Cambria Math" panose="02040503050406030204" pitchFamily="18" charset="0"/>
                        <a:ea typeface="楷体" panose="02010609060101010101" pitchFamily="49" charset="-122"/>
                      </a:rPr>
                      <m:t>)</m:t>
                    </m:r>
                  </m:oMath>
                </a14:m>
                <a:r>
                  <a:rPr lang="zh-CN" altLang="en-US" sz="2000" b="1">
                    <a:solidFill>
                      <a:srgbClr val="002060"/>
                    </a:solidFill>
                    <a:latin typeface="楷体" panose="02010609060101010101" pitchFamily="49" charset="-122"/>
                    <a:ea typeface="楷体" panose="02010609060101010101" pitchFamily="49" charset="-122"/>
                  </a:rPr>
                  <a:t>是</a:t>
                </a:r>
                <a14:m>
                  <m:oMath xmlns:m="http://schemas.openxmlformats.org/officeDocument/2006/math">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𝒕</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𝟑</m:t>
                        </m:r>
                        <m:r>
                          <a:rPr lang="en-US" altLang="zh-CN" sz="2000" b="1" i="1">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 + </m:t>
                        </m:r>
                        <m:r>
                          <a:rPr lang="en-US" altLang="zh-CN" sz="2000" b="1" i="1">
                            <a:solidFill>
                              <a:srgbClr val="C00000"/>
                            </a:solidFill>
                            <a:latin typeface="Cambria Math" panose="02040503050406030204" pitchFamily="18" charset="0"/>
                          </a:rPr>
                          <m:t>𝟓</m:t>
                        </m:r>
                        <m:r>
                          <a:rPr lang="en-US" altLang="zh-CN" sz="2000" b="1" i="1">
                            <a:solidFill>
                              <a:srgbClr val="C00000"/>
                            </a:solidFill>
                            <a:latin typeface="Cambria Math" panose="02040503050406030204" pitchFamily="18" charset="0"/>
                          </a:rPr>
                          <m:t>𝒕</m:t>
                        </m:r>
                        <m:r>
                          <a:rPr lang="en-US" altLang="zh-CN" sz="2000" b="1" i="1">
                            <a:solidFill>
                              <a:srgbClr val="C00000"/>
                            </a:solidFill>
                            <a:latin typeface="Cambria Math" panose="02040503050406030204" pitchFamily="18" charset="0"/>
                          </a:rPr>
                          <m:t> = </m:t>
                        </m:r>
                        <m:r>
                          <a:rPr lang="en-US" altLang="zh-CN" sz="2000" b="1" i="1">
                            <a:solidFill>
                              <a:srgbClr val="C00000"/>
                            </a:solidFill>
                            <a:latin typeface="Cambria Math" panose="02040503050406030204" pitchFamily="18" charset="0"/>
                          </a:rPr>
                          <m:t>𝒏</m:t>
                        </m:r>
                      </m:e>
                    </m:d>
                  </m:oMath>
                </a14:m>
                <a:endParaRPr lang="en-US" altLang="zh-CN" sz="2000" b="1"/>
              </a:p>
            </p:txBody>
          </p:sp>
        </mc:Choice>
        <mc:Fallback xmlns="">
          <p:sp>
            <p:nvSpPr>
              <p:cNvPr id="3" name="文本框 2">
                <a:extLst>
                  <a:ext uri="{FF2B5EF4-FFF2-40B4-BE49-F238E27FC236}">
                    <a16:creationId xmlns:a16="http://schemas.microsoft.com/office/drawing/2014/main" id="{4065AF1E-3F36-422B-975D-0B49FC19894A}"/>
                  </a:ext>
                </a:extLst>
              </p:cNvPr>
              <p:cNvSpPr txBox="1">
                <a:spLocks noRot="1" noChangeAspect="1" noMove="1" noResize="1" noEditPoints="1" noAdjustHandles="1" noChangeArrowheads="1" noChangeShapeType="1" noTextEdit="1"/>
              </p:cNvSpPr>
              <p:nvPr/>
            </p:nvSpPr>
            <p:spPr>
              <a:xfrm>
                <a:off x="598638" y="2016190"/>
                <a:ext cx="10387320" cy="439736"/>
              </a:xfrm>
              <a:prstGeom prst="rect">
                <a:avLst/>
              </a:prstGeom>
              <a:blipFill>
                <a:blip r:embed="rId2"/>
                <a:stretch>
                  <a:fillRect l="-587" t="-8333" b="-152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15B7CF7-3D80-4DA9-82E3-40CDFFEEABBC}"/>
                  </a:ext>
                </a:extLst>
              </p:cNvPr>
              <p:cNvSpPr txBox="1"/>
              <p:nvPr/>
            </p:nvSpPr>
            <p:spPr>
              <a:xfrm>
                <a:off x="598636" y="2580894"/>
                <a:ext cx="5137744" cy="400110"/>
              </a:xfrm>
              <a:prstGeom prst="rect">
                <a:avLst/>
              </a:prstGeom>
              <a:solidFill>
                <a:schemeClr val="accent4">
                  <a:lumMod val="20000"/>
                  <a:lumOff val="80000"/>
                </a:schemeClr>
              </a:solidFill>
            </p:spPr>
            <p:txBody>
              <a:bodyPr wrap="square" rtlCol="0">
                <a:spAutoFit/>
              </a:bodyPr>
              <a:lstStyle/>
              <a:p>
                <a:r>
                  <a:rPr lang="zh-CN" altLang="en-US" sz="2000" b="1">
                    <a:solidFill>
                      <a:srgbClr val="C00000"/>
                    </a:solidFill>
                  </a:rPr>
                  <a:t>归纳基：</a:t>
                </a:r>
                <a14:m>
                  <m:oMath xmlns:m="http://schemas.openxmlformats.org/officeDocument/2006/math">
                    <m:r>
                      <a:rPr lang="en-US" altLang="zh-CN" sz="2000" b="1" i="1">
                        <a:solidFill>
                          <a:srgbClr val="C00000"/>
                        </a:solidFill>
                        <a:latin typeface="Cambria Math" panose="02040503050406030204" pitchFamily="18" charset="0"/>
                      </a:rPr>
                      <m:t>𝑷</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𝟖</m:t>
                        </m:r>
                      </m:e>
                    </m:d>
                  </m:oMath>
                </a14:m>
                <a:r>
                  <a:rPr lang="zh-CN" altLang="en-US" sz="2000" b="1">
                    <a:solidFill>
                      <a:schemeClr val="accent4">
                        <a:lumMod val="50000"/>
                      </a:schemeClr>
                    </a:solidFill>
                  </a:rPr>
                  <a:t>显然成立，取</a:t>
                </a:r>
                <a14:m>
                  <m:oMath xmlns:m="http://schemas.openxmlformats.org/officeDocument/2006/math">
                    <m:r>
                      <a:rPr lang="en-US" altLang="zh-CN" sz="2000" b="1" i="1" smtClean="0">
                        <a:solidFill>
                          <a:schemeClr val="accent4">
                            <a:lumMod val="50000"/>
                          </a:schemeClr>
                        </a:solidFill>
                        <a:latin typeface="Cambria Math" panose="02040503050406030204" pitchFamily="18" charset="0"/>
                      </a:rPr>
                      <m:t>𝒔</m:t>
                    </m:r>
                    <m:r>
                      <a:rPr lang="en-US" altLang="zh-CN" sz="2000" b="1" i="1" smtClean="0">
                        <a:solidFill>
                          <a:schemeClr val="accent4">
                            <a:lumMod val="50000"/>
                          </a:schemeClr>
                        </a:solidFill>
                        <a:latin typeface="Cambria Math" panose="02040503050406030204" pitchFamily="18" charset="0"/>
                      </a:rPr>
                      <m:t>=</m:t>
                    </m:r>
                    <m:r>
                      <a:rPr lang="en-US" altLang="zh-CN" sz="2000" b="1" i="1" smtClean="0">
                        <a:solidFill>
                          <a:schemeClr val="accent4">
                            <a:lumMod val="50000"/>
                          </a:schemeClr>
                        </a:solidFill>
                        <a:latin typeface="Cambria Math" panose="02040503050406030204" pitchFamily="18" charset="0"/>
                      </a:rPr>
                      <m:t>𝟏</m:t>
                    </m:r>
                    <m:r>
                      <a:rPr lang="en-US" altLang="zh-CN" sz="2000" b="1" i="1" smtClean="0">
                        <a:solidFill>
                          <a:schemeClr val="accent4">
                            <a:lumMod val="50000"/>
                          </a:schemeClr>
                        </a:solidFill>
                        <a:latin typeface="Cambria Math" panose="02040503050406030204" pitchFamily="18" charset="0"/>
                      </a:rPr>
                      <m:t>,</m:t>
                    </m:r>
                    <m:r>
                      <a:rPr lang="en-US" altLang="zh-CN" sz="2000" b="1" i="1" smtClean="0">
                        <a:solidFill>
                          <a:schemeClr val="accent4">
                            <a:lumMod val="50000"/>
                          </a:schemeClr>
                        </a:solidFill>
                        <a:latin typeface="Cambria Math" panose="02040503050406030204" pitchFamily="18" charset="0"/>
                      </a:rPr>
                      <m:t>𝒕</m:t>
                    </m:r>
                    <m:r>
                      <a:rPr lang="en-US" altLang="zh-CN" sz="2000" b="1" i="1" smtClean="0">
                        <a:solidFill>
                          <a:schemeClr val="accent4">
                            <a:lumMod val="50000"/>
                          </a:schemeClr>
                        </a:solidFill>
                        <a:latin typeface="Cambria Math" panose="02040503050406030204" pitchFamily="18" charset="0"/>
                      </a:rPr>
                      <m:t>=</m:t>
                    </m:r>
                    <m:r>
                      <a:rPr lang="en-US" altLang="zh-CN" sz="2000" b="1" i="1" smtClean="0">
                        <a:solidFill>
                          <a:schemeClr val="accent4">
                            <a:lumMod val="50000"/>
                          </a:schemeClr>
                        </a:solidFill>
                        <a:latin typeface="Cambria Math" panose="02040503050406030204" pitchFamily="18" charset="0"/>
                      </a:rPr>
                      <m:t>𝟏</m:t>
                    </m:r>
                  </m:oMath>
                </a14:m>
                <a:r>
                  <a:rPr lang="zh-CN" altLang="en-US" sz="2000" b="1">
                    <a:solidFill>
                      <a:schemeClr val="accent4">
                        <a:lumMod val="50000"/>
                      </a:schemeClr>
                    </a:solidFill>
                  </a:rPr>
                  <a:t>即可！</a:t>
                </a:r>
              </a:p>
            </p:txBody>
          </p:sp>
        </mc:Choice>
        <mc:Fallback xmlns="">
          <p:sp>
            <p:nvSpPr>
              <p:cNvPr id="4" name="文本框 3">
                <a:extLst>
                  <a:ext uri="{FF2B5EF4-FFF2-40B4-BE49-F238E27FC236}">
                    <a16:creationId xmlns:a16="http://schemas.microsoft.com/office/drawing/2014/main" id="{B15B7CF7-3D80-4DA9-82E3-40CDFFEEABBC}"/>
                  </a:ext>
                </a:extLst>
              </p:cNvPr>
              <p:cNvSpPr txBox="1">
                <a:spLocks noRot="1" noChangeAspect="1" noMove="1" noResize="1" noEditPoints="1" noAdjustHandles="1" noChangeArrowheads="1" noChangeShapeType="1" noTextEdit="1"/>
              </p:cNvSpPr>
              <p:nvPr/>
            </p:nvSpPr>
            <p:spPr>
              <a:xfrm>
                <a:off x="598636" y="2580894"/>
                <a:ext cx="5137744" cy="400110"/>
              </a:xfrm>
              <a:prstGeom prst="rect">
                <a:avLst/>
              </a:prstGeom>
              <a:blipFill>
                <a:blip r:embed="rId3"/>
                <a:stretch>
                  <a:fillRect l="-1186" t="-7576" r="-6168"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B98EDD2-DAEA-4FA9-BBA1-DC3B73C8ED3A}"/>
                  </a:ext>
                </a:extLst>
              </p:cNvPr>
              <p:cNvSpPr txBox="1"/>
              <p:nvPr/>
            </p:nvSpPr>
            <p:spPr>
              <a:xfrm>
                <a:off x="598636" y="3131083"/>
                <a:ext cx="10038665" cy="2517228"/>
              </a:xfrm>
              <a:prstGeom prst="rect">
                <a:avLst/>
              </a:prstGeom>
              <a:solidFill>
                <a:schemeClr val="accent2">
                  <a:lumMod val="20000"/>
                  <a:lumOff val="80000"/>
                  <a:alpha val="50000"/>
                </a:schemeClr>
              </a:solidFill>
            </p:spPr>
            <p:txBody>
              <a:bodyPr wrap="square" rtlCol="0">
                <a:spAutoFit/>
              </a:bodyPr>
              <a:lstStyle/>
              <a:p>
                <a:pPr algn="ctr">
                  <a:spcBef>
                    <a:spcPts val="600"/>
                  </a:spcBef>
                </a:pPr>
                <a:r>
                  <a:rPr lang="zh-CN" altLang="en-US" sz="2000" b="1">
                    <a:solidFill>
                      <a:srgbClr val="C00000"/>
                    </a:solidFill>
                  </a:rPr>
                  <a:t>归纳步</a:t>
                </a:r>
                <a:endParaRPr lang="en-US" altLang="zh-CN" sz="2000" b="1">
                  <a:solidFill>
                    <a:srgbClr val="C00000"/>
                  </a:solidFill>
                </a:endParaRPr>
              </a:p>
              <a:p>
                <a:pPr>
                  <a:spcBef>
                    <a:spcPts val="600"/>
                  </a:spcBef>
                </a:pPr>
                <a:r>
                  <a:rPr lang="zh-CN" altLang="en-US" sz="2000" b="1">
                    <a:solidFill>
                      <a:srgbClr val="002060"/>
                    </a:solidFill>
                    <a:latin typeface="楷体" panose="02010609060101010101" pitchFamily="49" charset="-122"/>
                    <a:ea typeface="楷体" panose="02010609060101010101" pitchFamily="49" charset="-122"/>
                  </a:rPr>
                  <a:t>对任意自然数</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𝒌</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𝟖</m:t>
                    </m:r>
                  </m:oMath>
                </a14:m>
                <a:r>
                  <a:rPr lang="zh-CN" altLang="en-US" sz="2000" b="1">
                    <a:solidFill>
                      <a:srgbClr val="002060"/>
                    </a:solidFill>
                    <a:latin typeface="楷体" panose="02010609060101010101" pitchFamily="49" charset="-122"/>
                    <a:ea typeface="楷体" panose="02010609060101010101" pitchFamily="49" charset="-122"/>
                  </a:rPr>
                  <a:t>，假定</a:t>
                </a:r>
                <a14:m>
                  <m:oMath xmlns:m="http://schemas.openxmlformats.org/officeDocument/2006/math">
                    <m:r>
                      <a:rPr lang="en-US" altLang="zh-CN" sz="2000" b="1" i="1">
                        <a:solidFill>
                          <a:schemeClr val="accent2">
                            <a:lumMod val="50000"/>
                          </a:schemeClr>
                        </a:solidFill>
                        <a:latin typeface="Cambria Math" panose="02040503050406030204" pitchFamily="18" charset="0"/>
                      </a:rPr>
                      <m:t>𝑷</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𝒌</m:t>
                        </m:r>
                      </m:e>
                    </m:d>
                  </m:oMath>
                </a14:m>
                <a:r>
                  <a:rPr lang="zh-CN" altLang="en-US" sz="2000" b="1">
                    <a:solidFill>
                      <a:srgbClr val="002060"/>
                    </a:solidFill>
                    <a:latin typeface="楷体" panose="02010609060101010101" pitchFamily="49" charset="-122"/>
                    <a:ea typeface="楷体" panose="02010609060101010101" pitchFamily="49" charset="-122"/>
                  </a:rPr>
                  <a:t>成立，即存在自然数</a:t>
                </a:r>
                <a14:m>
                  <m:oMath xmlns:m="http://schemas.openxmlformats.org/officeDocument/2006/math">
                    <m:r>
                      <a:rPr lang="en-US" altLang="zh-CN" sz="2000" b="1">
                        <a:solidFill>
                          <a:srgbClr val="002060"/>
                        </a:solidFill>
                        <a:latin typeface="Cambria Math" panose="02040503050406030204" pitchFamily="18" charset="0"/>
                        <a:ea typeface="楷体" panose="02010609060101010101" pitchFamily="49" charset="-122"/>
                      </a:rPr>
                      <m:t>𝒔</m:t>
                    </m:r>
                    <m:r>
                      <a:rPr lang="en-US" altLang="zh-CN" sz="2000" b="1">
                        <a:solidFill>
                          <a:srgbClr val="002060"/>
                        </a:solidFill>
                        <a:latin typeface="Cambria Math" panose="02040503050406030204" pitchFamily="18" charset="0"/>
                        <a:ea typeface="楷体" panose="02010609060101010101" pitchFamily="49" charset="-122"/>
                      </a:rPr>
                      <m:t>, </m:t>
                    </m:r>
                    <m:r>
                      <a:rPr lang="en-US" altLang="zh-CN" sz="2000" b="1">
                        <a:solidFill>
                          <a:srgbClr val="002060"/>
                        </a:solidFill>
                        <a:latin typeface="Cambria Math" panose="02040503050406030204" pitchFamily="18" charset="0"/>
                        <a:ea typeface="楷体" panose="02010609060101010101" pitchFamily="49" charset="-122"/>
                      </a:rPr>
                      <m:t>𝒕</m:t>
                    </m:r>
                  </m:oMath>
                </a14:m>
                <a:r>
                  <a:rPr lang="zh-CN" altLang="en-US" sz="2000" b="1">
                    <a:solidFill>
                      <a:srgbClr val="002060"/>
                    </a:solidFill>
                    <a:latin typeface="楷体" panose="02010609060101010101" pitchFamily="49" charset="-122"/>
                    <a:ea typeface="楷体" panose="02010609060101010101" pitchFamily="49" charset="-122"/>
                  </a:rPr>
                  <a:t>使得</a:t>
                </a:r>
                <a14:m>
                  <m:oMath xmlns:m="http://schemas.openxmlformats.org/officeDocument/2006/math">
                    <m:r>
                      <a:rPr lang="en-US" altLang="zh-CN" sz="2000" b="1">
                        <a:solidFill>
                          <a:srgbClr val="002060"/>
                        </a:solidFill>
                        <a:latin typeface="Cambria Math" panose="02040503050406030204" pitchFamily="18" charset="0"/>
                        <a:ea typeface="楷体" panose="02010609060101010101" pitchFamily="49" charset="-122"/>
                      </a:rPr>
                      <m:t>𝟑</m:t>
                    </m:r>
                    <m:r>
                      <a:rPr lang="en-US" altLang="zh-CN" sz="2000" b="1">
                        <a:solidFill>
                          <a:srgbClr val="002060"/>
                        </a:solidFill>
                        <a:latin typeface="Cambria Math" panose="02040503050406030204" pitchFamily="18" charset="0"/>
                        <a:ea typeface="楷体" panose="02010609060101010101" pitchFamily="49" charset="-122"/>
                      </a:rPr>
                      <m:t>𝒔</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𝟓</m:t>
                    </m:r>
                    <m:r>
                      <a:rPr lang="en-US" altLang="zh-CN" sz="2000" b="1">
                        <a:solidFill>
                          <a:srgbClr val="002060"/>
                        </a:solidFill>
                        <a:latin typeface="Cambria Math" panose="02040503050406030204" pitchFamily="18" charset="0"/>
                        <a:ea typeface="楷体" panose="02010609060101010101" pitchFamily="49" charset="-122"/>
                      </a:rPr>
                      <m:t>𝒕</m:t>
                    </m:r>
                    <m:r>
                      <a:rPr lang="en-US" altLang="zh-CN" sz="2000" b="1">
                        <a:solidFill>
                          <a:srgbClr val="002060"/>
                        </a:solidFill>
                        <a:latin typeface="Cambria Math" panose="02040503050406030204" pitchFamily="18" charset="0"/>
                        <a:ea typeface="楷体" panose="02010609060101010101" pitchFamily="49" charset="-122"/>
                      </a:rPr>
                      <m:t>=</m:t>
                    </m:r>
                    <m:r>
                      <a:rPr lang="en-US" altLang="zh-CN" sz="2000" b="1">
                        <a:solidFill>
                          <a:srgbClr val="002060"/>
                        </a:solidFill>
                        <a:latin typeface="Cambria Math" panose="02040503050406030204" pitchFamily="18" charset="0"/>
                        <a:ea typeface="楷体" panose="02010609060101010101" pitchFamily="49" charset="-122"/>
                      </a:rPr>
                      <m:t>𝒌</m:t>
                    </m:r>
                    <m:r>
                      <a:rPr lang="en-US" altLang="zh-CN" sz="2000" b="1">
                        <a:solidFill>
                          <a:srgbClr val="002060"/>
                        </a:solidFill>
                        <a:latin typeface="Cambria Math" panose="02040503050406030204" pitchFamily="18" charset="0"/>
                        <a:ea typeface="楷体" panose="02010609060101010101" pitchFamily="49" charset="-122"/>
                      </a:rPr>
                      <m:t> </m:t>
                    </m:r>
                  </m:oMath>
                </a14:m>
                <a:r>
                  <a:rPr lang="zh-CN" altLang="en-US" sz="2000" b="1">
                    <a:solidFill>
                      <a:srgbClr val="002060"/>
                    </a:solidFill>
                    <a:latin typeface="楷体" panose="02010609060101010101" pitchFamily="49" charset="-122"/>
                    <a:ea typeface="楷体" panose="02010609060101010101" pitchFamily="49" charset="-122"/>
                  </a:rPr>
                  <a:t>，分情况考虑：</a:t>
                </a:r>
                <a:endParaRPr lang="en-US" altLang="zh-CN" sz="2000" b="1">
                  <a:solidFill>
                    <a:srgbClr val="002060"/>
                  </a:solidFill>
                  <a:latin typeface="楷体" panose="02010609060101010101" pitchFamily="49" charset="-122"/>
                  <a:ea typeface="楷体" panose="02010609060101010101" pitchFamily="49" charset="-122"/>
                </a:endParaRPr>
              </a:p>
              <a:p>
                <a:pPr marL="457200" indent="-457200">
                  <a:lnSpc>
                    <a:spcPts val="3000"/>
                  </a:lnSpc>
                  <a:spcBef>
                    <a:spcPts val="600"/>
                  </a:spcBef>
                  <a:buAutoNum type="arabicPeriod"/>
                </a:pPr>
                <a:r>
                  <a:rPr lang="zh-CN" altLang="en-US" sz="2000" b="1">
                    <a:solidFill>
                      <a:schemeClr val="accent6">
                        <a:lumMod val="50000"/>
                      </a:schemeClr>
                    </a:solidFill>
                    <a:latin typeface="+mn-ea"/>
                  </a:rPr>
                  <a:t>若</a:t>
                </a:r>
                <a14:m>
                  <m:oMath xmlns:m="http://schemas.openxmlformats.org/officeDocument/2006/math">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oMath>
                </a14:m>
                <a:r>
                  <a:rPr lang="zh-CN" altLang="en-US" sz="2000" b="1">
                    <a:solidFill>
                      <a:schemeClr val="accent6">
                        <a:lumMod val="50000"/>
                      </a:schemeClr>
                    </a:solidFill>
                    <a:latin typeface="+mn-ea"/>
                  </a:rPr>
                  <a:t>，可令</a:t>
                </a:r>
                <a14:m>
                  <m:oMath xmlns:m="http://schemas.openxmlformats.org/officeDocument/2006/math">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𝟐</m:t>
                    </m:r>
                  </m:oMath>
                </a14:m>
                <a:r>
                  <a:rPr lang="en-US" altLang="zh-CN" sz="2000" b="1">
                    <a:solidFill>
                      <a:schemeClr val="accent6">
                        <a:lumMod val="50000"/>
                      </a:schemeClr>
                    </a:solidFill>
                    <a:latin typeface="+mn-ea"/>
                  </a:rPr>
                  <a:t>, </a:t>
                </a:r>
                <a14:m>
                  <m:oMath xmlns:m="http://schemas.openxmlformats.org/officeDocument/2006/math">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oMath>
                </a14:m>
                <a:r>
                  <a:rPr lang="zh-CN" altLang="en-US" sz="2000" b="1">
                    <a:solidFill>
                      <a:schemeClr val="accent6">
                        <a:lumMod val="50000"/>
                      </a:schemeClr>
                    </a:solidFill>
                    <a:latin typeface="+mn-ea"/>
                  </a:rPr>
                  <a:t>，则有</a:t>
                </a:r>
                <a14:m>
                  <m:oMath xmlns:m="http://schemas.openxmlformats.org/officeDocument/2006/math">
                    <m:r>
                      <a:rPr lang="en-US" altLang="zh-CN" sz="2000" b="1" i="1">
                        <a:solidFill>
                          <a:schemeClr val="accent6">
                            <a:lumMod val="50000"/>
                          </a:schemeClr>
                        </a:solidFill>
                        <a:latin typeface="Cambria Math" panose="02040503050406030204" pitchFamily="18" charset="0"/>
                      </a:rPr>
                      <m:t>𝟑</m:t>
                    </m:r>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𝟓</m:t>
                    </m:r>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oMath>
                </a14:m>
                <a:r>
                  <a:rPr lang="zh-CN" altLang="en-US" sz="2000" b="1">
                    <a:solidFill>
                      <a:schemeClr val="accent6">
                        <a:lumMod val="50000"/>
                      </a:schemeClr>
                    </a:solidFill>
                    <a:latin typeface="+mn-ea"/>
                  </a:rPr>
                  <a:t>，从而有</a:t>
                </a:r>
                <a14:m>
                  <m:oMath xmlns:m="http://schemas.openxmlformats.org/officeDocument/2006/math">
                    <m:r>
                      <a:rPr lang="en-US" altLang="zh-CN" sz="2000" b="1" i="1">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r>
                      <a:rPr lang="en-US" altLang="zh-CN" sz="2000" b="1" i="1">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成立； </a:t>
                </a:r>
                <a:endParaRPr lang="en-US" altLang="zh-CN" sz="2000" b="1">
                  <a:solidFill>
                    <a:schemeClr val="accent6">
                      <a:lumMod val="50000"/>
                    </a:schemeClr>
                  </a:solidFill>
                  <a:latin typeface="+mn-ea"/>
                </a:endParaRPr>
              </a:p>
              <a:p>
                <a:pPr marL="457200" indent="-457200">
                  <a:lnSpc>
                    <a:spcPts val="3000"/>
                  </a:lnSpc>
                  <a:spcBef>
                    <a:spcPts val="600"/>
                  </a:spcBef>
                  <a:buAutoNum type="arabicPeriod"/>
                </a:pPr>
                <a:r>
                  <a:rPr lang="zh-CN" altLang="en-US" sz="2000" b="1">
                    <a:solidFill>
                      <a:schemeClr val="accent6">
                        <a:lumMod val="50000"/>
                      </a:schemeClr>
                    </a:solidFill>
                    <a:latin typeface="+mn-ea"/>
                  </a:rPr>
                  <a:t>若</a:t>
                </a:r>
                <a14:m>
                  <m:oMath xmlns:m="http://schemas.openxmlformats.org/officeDocument/2006/math">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𝟎</m:t>
                    </m:r>
                  </m:oMath>
                </a14:m>
                <a:r>
                  <a:rPr lang="zh-CN" altLang="en-US" sz="2000" b="1">
                    <a:solidFill>
                      <a:schemeClr val="accent6">
                        <a:lumMod val="50000"/>
                      </a:schemeClr>
                    </a:solidFill>
                    <a:latin typeface="+mn-ea"/>
                  </a:rPr>
                  <a:t>，注意到</a:t>
                </a:r>
                <a14:m>
                  <m:oMath xmlns:m="http://schemas.openxmlformats.org/officeDocument/2006/math">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𝟖</m:t>
                    </m:r>
                  </m:oMath>
                </a14:m>
                <a:r>
                  <a:rPr lang="zh-CN" altLang="en-US" sz="2000" b="1">
                    <a:solidFill>
                      <a:schemeClr val="accent6">
                        <a:lumMod val="50000"/>
                      </a:schemeClr>
                    </a:solidFill>
                    <a:latin typeface="+mn-ea"/>
                  </a:rPr>
                  <a:t>，因此</a:t>
                </a:r>
                <a14:m>
                  <m:oMath xmlns:m="http://schemas.openxmlformats.org/officeDocument/2006/math">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latin typeface="+mn-ea"/>
                  </a:rPr>
                  <a:t>，可令</a:t>
                </a:r>
                <a14:m>
                  <m:oMath xmlns:m="http://schemas.openxmlformats.org/officeDocument/2006/math">
                    <m:sSup>
                      <m:sSupPr>
                        <m:ctrlPr>
                          <a:rPr lang="en-US" altLang="zh-CN" sz="2000" b="1" i="1">
                            <a:solidFill>
                              <a:schemeClr val="accent6">
                                <a:lumMod val="50000"/>
                              </a:schemeClr>
                            </a:solidFill>
                            <a:latin typeface="Cambria Math" panose="02040503050406030204" pitchFamily="18" charset="0"/>
                          </a:rPr>
                        </m:ctrlPr>
                      </m:sSupPr>
                      <m:e>
                        <m:r>
                          <a:rPr lang="en-US" altLang="zh-CN" sz="2000" b="1" i="1">
                            <a:solidFill>
                              <a:schemeClr val="accent6">
                                <a:lumMod val="50000"/>
                              </a:schemeClr>
                            </a:solidFill>
                            <a:latin typeface="Cambria Math" panose="02040503050406030204" pitchFamily="18" charset="0"/>
                          </a:rPr>
                          <m:t>𝒔</m:t>
                        </m:r>
                      </m:e>
                      <m:sup>
                        <m:r>
                          <a:rPr lang="en-US" altLang="zh-CN" sz="2000" b="1" i="1">
                            <a:solidFill>
                              <a:schemeClr val="accent6">
                                <a:lumMod val="50000"/>
                              </a:schemeClr>
                            </a:solidFill>
                            <a:latin typeface="Cambria Math" panose="02040503050406030204" pitchFamily="18" charset="0"/>
                          </a:rPr>
                          <m:t>′</m:t>
                        </m:r>
                      </m:sup>
                    </m:sSup>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𝟐</m:t>
                    </m:r>
                  </m:oMath>
                </a14:m>
                <a:r>
                  <a:rPr lang="zh-CN" altLang="en-US" sz="2000" b="1">
                    <a:solidFill>
                      <a:schemeClr val="accent6">
                        <a:lumMod val="50000"/>
                      </a:schemeClr>
                    </a:solidFill>
                    <a:latin typeface="+mn-ea"/>
                  </a:rPr>
                  <a:t>，则有</a:t>
                </a:r>
                <a14:m>
                  <m:oMath xmlns:m="http://schemas.openxmlformats.org/officeDocument/2006/math">
                    <m:r>
                      <a:rPr lang="en-US" altLang="zh-CN" sz="2000" b="1" i="1">
                        <a:solidFill>
                          <a:schemeClr val="accent6">
                            <a:lumMod val="50000"/>
                          </a:schemeClr>
                        </a:solidFill>
                        <a:latin typeface="Cambria Math" panose="02040503050406030204" pitchFamily="18" charset="0"/>
                      </a:rPr>
                      <m:t>𝟑</m:t>
                    </m:r>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𝟓</m:t>
                    </m:r>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oMath>
                </a14:m>
                <a:r>
                  <a:rPr lang="zh-CN" altLang="en-US" sz="2000" b="1">
                    <a:solidFill>
                      <a:schemeClr val="accent6">
                        <a:lumMod val="50000"/>
                      </a:schemeClr>
                    </a:solidFill>
                    <a:latin typeface="+mn-ea"/>
                  </a:rPr>
                  <a:t>，从而有</a:t>
                </a:r>
                <a14:m>
                  <m:oMath xmlns:m="http://schemas.openxmlformats.org/officeDocument/2006/math">
                    <m:r>
                      <a:rPr lang="en-US" altLang="zh-CN" sz="2000" b="1" i="1">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r>
                      <a:rPr lang="en-US" altLang="zh-CN" sz="2000" b="1" i="1">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也成立。</a:t>
                </a:r>
                <a:endParaRPr lang="en-US" altLang="zh-CN" sz="2000" b="1">
                  <a:solidFill>
                    <a:schemeClr val="accent4">
                      <a:lumMod val="50000"/>
                    </a:schemeClr>
                  </a:solidFill>
                  <a:latin typeface="楷体" panose="02010609060101010101" pitchFamily="49" charset="-122"/>
                  <a:ea typeface="楷体" panose="02010609060101010101" pitchFamily="49" charset="-122"/>
                </a:endParaRPr>
              </a:p>
              <a:p>
                <a:pPr>
                  <a:spcBef>
                    <a:spcPts val="600"/>
                  </a:spcBef>
                </a:pPr>
                <a:r>
                  <a:rPr lang="zh-CN" altLang="en-US" sz="2000" b="1">
                    <a:solidFill>
                      <a:srgbClr val="002060"/>
                    </a:solidFill>
                    <a:latin typeface="楷体" panose="02010609060101010101" pitchFamily="49" charset="-122"/>
                    <a:ea typeface="楷体" panose="02010609060101010101" pitchFamily="49" charset="-122"/>
                  </a:rPr>
                  <a:t>综上，根据数学归纳法，命题</a:t>
                </a:r>
                <a14:m>
                  <m:oMath xmlns:m="http://schemas.openxmlformats.org/officeDocument/2006/math">
                    <m:r>
                      <a:rPr lang="en-US" altLang="zh-CN" sz="2000" b="1" smtClean="0">
                        <a:solidFill>
                          <a:schemeClr val="accent2">
                            <a:lumMod val="50000"/>
                          </a:schemeClr>
                        </a:solidFill>
                        <a:latin typeface="Cambria Math" panose="02040503050406030204" pitchFamily="18" charset="0"/>
                        <a:ea typeface="楷体" panose="02010609060101010101" pitchFamily="49" charset="-122"/>
                      </a:rPr>
                      <m:t>∀</m:t>
                    </m:r>
                    <m:r>
                      <a:rPr lang="en-US" altLang="zh-CN" sz="2000" b="1" smtClean="0">
                        <a:solidFill>
                          <a:schemeClr val="accent2">
                            <a:lumMod val="50000"/>
                          </a:schemeClr>
                        </a:solidFill>
                        <a:latin typeface="Cambria Math" panose="02040503050406030204" pitchFamily="18" charset="0"/>
                        <a:ea typeface="楷体" panose="02010609060101010101" pitchFamily="49" charset="-122"/>
                      </a:rPr>
                      <m:t>𝒏</m:t>
                    </m:r>
                    <m:d>
                      <m:dPr>
                        <m:ctrlPr>
                          <a:rPr lang="en-US" altLang="zh-CN" sz="2000" b="1" i="1">
                            <a:solidFill>
                              <a:schemeClr val="accent2">
                                <a:lumMod val="50000"/>
                              </a:schemeClr>
                            </a:solidFill>
                            <a:latin typeface="Cambria Math" panose="02040503050406030204" pitchFamily="18" charset="0"/>
                            <a:ea typeface="楷体" panose="02010609060101010101" pitchFamily="49" charset="-122"/>
                          </a:rPr>
                        </m:ctrlPr>
                      </m:dPr>
                      <m:e>
                        <m:r>
                          <a:rPr lang="en-US" altLang="zh-CN" sz="2000" b="1">
                            <a:solidFill>
                              <a:schemeClr val="accent2">
                                <a:lumMod val="50000"/>
                              </a:schemeClr>
                            </a:solidFill>
                            <a:latin typeface="Cambria Math" panose="02040503050406030204" pitchFamily="18" charset="0"/>
                            <a:ea typeface="楷体" panose="02010609060101010101" pitchFamily="49" charset="-122"/>
                          </a:rPr>
                          <m:t>𝒏</m:t>
                        </m:r>
                        <m:r>
                          <a:rPr lang="en-US" altLang="zh-CN" sz="2000" b="1">
                            <a:solidFill>
                              <a:schemeClr val="accent2">
                                <a:lumMod val="50000"/>
                              </a:schemeClr>
                            </a:solidFill>
                            <a:latin typeface="Cambria Math" panose="02040503050406030204" pitchFamily="18" charset="0"/>
                            <a:ea typeface="楷体" panose="02010609060101010101" pitchFamily="49" charset="-122"/>
                          </a:rPr>
                          <m:t>≥</m:t>
                        </m:r>
                        <m:r>
                          <a:rPr lang="en-US" altLang="zh-CN" sz="2000" b="1">
                            <a:solidFill>
                              <a:schemeClr val="accent2">
                                <a:lumMod val="50000"/>
                              </a:schemeClr>
                            </a:solidFill>
                            <a:latin typeface="Cambria Math" panose="02040503050406030204" pitchFamily="18" charset="0"/>
                            <a:ea typeface="楷体" panose="02010609060101010101" pitchFamily="49" charset="-122"/>
                          </a:rPr>
                          <m:t>𝟖</m:t>
                        </m:r>
                        <m:r>
                          <a:rPr lang="en-US" altLang="zh-CN" sz="2000" b="1">
                            <a:solidFill>
                              <a:schemeClr val="accent2">
                                <a:lumMod val="50000"/>
                              </a:schemeClr>
                            </a:solidFill>
                            <a:latin typeface="Cambria Math" panose="02040503050406030204" pitchFamily="18" charset="0"/>
                            <a:ea typeface="楷体" panose="02010609060101010101" pitchFamily="49" charset="-122"/>
                          </a:rPr>
                          <m:t>→</m:t>
                        </m:r>
                        <m:r>
                          <a:rPr lang="en-US" altLang="zh-CN" sz="2000" b="1">
                            <a:solidFill>
                              <a:schemeClr val="accent2">
                                <a:lumMod val="50000"/>
                              </a:schemeClr>
                            </a:solidFill>
                            <a:latin typeface="Cambria Math" panose="02040503050406030204" pitchFamily="18" charset="0"/>
                            <a:ea typeface="楷体" panose="02010609060101010101" pitchFamily="49" charset="-122"/>
                          </a:rPr>
                          <m:t>𝑷</m:t>
                        </m:r>
                        <m:d>
                          <m:dPr>
                            <m:ctrlPr>
                              <a:rPr lang="en-US" altLang="zh-CN" sz="2000" b="1" i="1">
                                <a:solidFill>
                                  <a:schemeClr val="accent2">
                                    <a:lumMod val="50000"/>
                                  </a:schemeClr>
                                </a:solidFill>
                                <a:latin typeface="Cambria Math" panose="02040503050406030204" pitchFamily="18" charset="0"/>
                                <a:ea typeface="楷体" panose="02010609060101010101" pitchFamily="49" charset="-122"/>
                              </a:rPr>
                            </m:ctrlPr>
                          </m:dPr>
                          <m:e>
                            <m:r>
                              <a:rPr lang="en-US" altLang="zh-CN" sz="2000" b="1">
                                <a:solidFill>
                                  <a:schemeClr val="accent2">
                                    <a:lumMod val="50000"/>
                                  </a:schemeClr>
                                </a:solidFill>
                                <a:latin typeface="Cambria Math" panose="02040503050406030204" pitchFamily="18" charset="0"/>
                                <a:ea typeface="楷体" panose="02010609060101010101" pitchFamily="49" charset="-122"/>
                              </a:rPr>
                              <m:t>𝒏</m:t>
                            </m:r>
                          </m:e>
                        </m:d>
                      </m:e>
                    </m:d>
                  </m:oMath>
                </a14:m>
                <a:r>
                  <a:rPr lang="zh-CN" altLang="en-US" sz="2000" b="1">
                    <a:solidFill>
                      <a:srgbClr val="002060"/>
                    </a:solidFill>
                    <a:latin typeface="楷体" panose="02010609060101010101" pitchFamily="49" charset="-122"/>
                    <a:ea typeface="楷体" panose="02010609060101010101" pitchFamily="49" charset="-122"/>
                  </a:rPr>
                  <a:t>成立。</a:t>
                </a:r>
                <a:endParaRPr lang="en-US" altLang="zh-CN" sz="2000" b="1">
                  <a:solidFill>
                    <a:srgbClr val="002060"/>
                  </a:solidFill>
                  <a:latin typeface="楷体" panose="02010609060101010101" pitchFamily="49" charset="-122"/>
                  <a:ea typeface="楷体" panose="02010609060101010101" pitchFamily="49" charset="-122"/>
                </a:endParaRPr>
              </a:p>
            </p:txBody>
          </p:sp>
        </mc:Choice>
        <mc:Fallback xmlns="">
          <p:sp>
            <p:nvSpPr>
              <p:cNvPr id="6" name="文本框 5">
                <a:extLst>
                  <a:ext uri="{FF2B5EF4-FFF2-40B4-BE49-F238E27FC236}">
                    <a16:creationId xmlns:a16="http://schemas.microsoft.com/office/drawing/2014/main" id="{9B98EDD2-DAEA-4FA9-BBA1-DC3B73C8ED3A}"/>
                  </a:ext>
                </a:extLst>
              </p:cNvPr>
              <p:cNvSpPr txBox="1">
                <a:spLocks noRot="1" noChangeAspect="1" noMove="1" noResize="1" noEditPoints="1" noAdjustHandles="1" noChangeArrowheads="1" noChangeShapeType="1" noTextEdit="1"/>
              </p:cNvSpPr>
              <p:nvPr/>
            </p:nvSpPr>
            <p:spPr>
              <a:xfrm>
                <a:off x="598636" y="3131083"/>
                <a:ext cx="10038665" cy="2517228"/>
              </a:xfrm>
              <a:prstGeom prst="rect">
                <a:avLst/>
              </a:prstGeom>
              <a:blipFill>
                <a:blip r:embed="rId4"/>
                <a:stretch>
                  <a:fillRect l="-607" t="-1453" r="-486" b="-193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8F395F9E-FFEB-4B9A-BBD9-E720BA53A714}"/>
              </a:ext>
            </a:extLst>
          </p:cNvPr>
          <p:cNvSpPr txBox="1"/>
          <p:nvPr/>
        </p:nvSpPr>
        <p:spPr>
          <a:xfrm>
            <a:off x="8111189" y="5678980"/>
            <a:ext cx="2874769" cy="369332"/>
          </a:xfrm>
          <a:prstGeom prst="rect">
            <a:avLst/>
          </a:prstGeom>
          <a:solidFill>
            <a:schemeClr val="accent4">
              <a:lumMod val="40000"/>
              <a:lumOff val="60000"/>
            </a:schemeClr>
          </a:solidFill>
        </p:spPr>
        <p:txBody>
          <a:bodyPr wrap="square" rtlCol="0">
            <a:spAutoFit/>
          </a:bodyPr>
          <a:lstStyle/>
          <a:p>
            <a:r>
              <a:rPr lang="zh-CN" altLang="en-US" b="1">
                <a:solidFill>
                  <a:schemeClr val="accent2">
                    <a:lumMod val="50000"/>
                  </a:schemeClr>
                </a:solidFill>
              </a:rPr>
              <a:t>这显然简化了证明的书写！</a:t>
            </a:r>
          </a:p>
        </p:txBody>
      </p:sp>
    </p:spTree>
    <p:extLst>
      <p:ext uri="{BB962C8B-B14F-4D97-AF65-F5344CB8AC3E}">
        <p14:creationId xmlns:p14="http://schemas.microsoft.com/office/powerpoint/2010/main" val="690662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14</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数学归纳法证明中逻辑知识的运用</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8B16B3E-0996-4570-9504-2CBAC625B0C1}"/>
                  </a:ext>
                </a:extLst>
              </p:cNvPr>
              <p:cNvSpPr txBox="1"/>
              <p:nvPr/>
            </p:nvSpPr>
            <p:spPr>
              <a:xfrm>
                <a:off x="1369952" y="1042209"/>
                <a:ext cx="9452091" cy="3002169"/>
              </a:xfrm>
              <a:prstGeom prst="rect">
                <a:avLst/>
              </a:prstGeom>
              <a:solidFill>
                <a:schemeClr val="accent4">
                  <a:lumMod val="20000"/>
                  <a:lumOff val="80000"/>
                  <a:alpha val="50000"/>
                </a:schemeClr>
              </a:solidFill>
            </p:spPr>
            <p:txBody>
              <a:bodyPr wrap="square" rtlCol="0">
                <a:spAutoFit/>
              </a:bodyPr>
              <a:lstStyle/>
              <a:p>
                <a:pPr algn="ctr">
                  <a:spcBef>
                    <a:spcPts val="600"/>
                  </a:spcBef>
                  <a:spcAft>
                    <a:spcPts val="600"/>
                  </a:spcAft>
                </a:pPr>
                <a:r>
                  <a:rPr lang="zh-CN" altLang="en-US" sz="2800" b="1">
                    <a:solidFill>
                      <a:schemeClr val="accent2">
                        <a:lumMod val="50000"/>
                      </a:schemeClr>
                    </a:solidFill>
                  </a:rPr>
                  <a:t>养成用逻辑公式严谨表达需要证明的命题的习惯</a:t>
                </a:r>
                <a:endParaRPr lang="en-US" altLang="zh-CN" sz="2400" b="1">
                  <a:solidFill>
                    <a:schemeClr val="accent2">
                      <a:lumMod val="50000"/>
                    </a:schemeClr>
                  </a:solidFill>
                </a:endParaRPr>
              </a:p>
              <a:p>
                <a:pPr marL="342900" indent="-342900">
                  <a:spcBef>
                    <a:spcPts val="600"/>
                  </a:spcBef>
                  <a:spcAft>
                    <a:spcPts val="600"/>
                  </a:spcAft>
                  <a:buFont typeface="Arial" panose="020B0604020202020204" pitchFamily="34" charset="0"/>
                  <a:buChar char="•"/>
                </a:pPr>
                <a:r>
                  <a:rPr lang="zh-CN" altLang="en-US" sz="2400" b="1">
                    <a:solidFill>
                      <a:srgbClr val="002060"/>
                    </a:solidFill>
                    <a:latin typeface="楷体" panose="02010609060101010101" pitchFamily="49" charset="-122"/>
                    <a:ea typeface="楷体" panose="02010609060101010101" pitchFamily="49" charset="-122"/>
                  </a:rPr>
                  <a:t>特别是当命题是蕴涵式时：</a:t>
                </a:r>
                <a14:m>
                  <m:oMath xmlns:m="http://schemas.openxmlformats.org/officeDocument/2006/math">
                    <m:r>
                      <a:rPr lang="en-US" altLang="zh-CN" sz="2400" b="1" i="1" smtClean="0">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𝒏</m:t>
                    </m:r>
                    <m:d>
                      <m:dPr>
                        <m:ctrlPr>
                          <a:rPr lang="en-US" altLang="zh-CN" sz="2400" b="1" i="1">
                            <a:solidFill>
                              <a:srgbClr val="002060"/>
                            </a:solidFill>
                            <a:latin typeface="Cambria Math" panose="02040503050406030204" pitchFamily="18" charset="0"/>
                          </a:rPr>
                        </m:ctrlPr>
                      </m:dPr>
                      <m:e>
                        <m:r>
                          <a:rPr lang="en-US" altLang="zh-CN" sz="2400" b="1" i="1" smtClean="0">
                            <a:solidFill>
                              <a:srgbClr val="002060"/>
                            </a:solidFill>
                            <a:latin typeface="Cambria Math" panose="02040503050406030204" pitchFamily="18" charset="0"/>
                          </a:rPr>
                          <m:t>𝒏</m:t>
                        </m:r>
                        <m:r>
                          <a:rPr lang="en-US" altLang="zh-CN" sz="2400" b="1" i="1" smtClean="0">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𝟖</m:t>
                        </m:r>
                        <m:r>
                          <a:rPr lang="en-US" altLang="zh-CN" sz="2400" b="1" i="1" smtClean="0">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𝑷</m:t>
                        </m:r>
                        <m:d>
                          <m:dPr>
                            <m:ctrlPr>
                              <a:rPr lang="en-US" altLang="zh-CN" sz="2400" b="1" i="1">
                                <a:solidFill>
                                  <a:srgbClr val="002060"/>
                                </a:solidFill>
                                <a:latin typeface="Cambria Math" panose="02040503050406030204" pitchFamily="18" charset="0"/>
                              </a:rPr>
                            </m:ctrlPr>
                          </m:dPr>
                          <m:e>
                            <m:r>
                              <a:rPr lang="en-US" altLang="zh-CN" sz="2400" b="1" i="1" smtClean="0">
                                <a:solidFill>
                                  <a:srgbClr val="002060"/>
                                </a:solidFill>
                                <a:latin typeface="Cambria Math" panose="02040503050406030204" pitchFamily="18" charset="0"/>
                              </a:rPr>
                              <m:t>𝒏</m:t>
                            </m:r>
                          </m:e>
                        </m:d>
                      </m:e>
                    </m:d>
                  </m:oMath>
                </a14:m>
                <a:endParaRPr lang="en-US" altLang="zh-CN" sz="2400" b="1">
                  <a:latin typeface="楷体" panose="02010609060101010101" pitchFamily="49" charset="-122"/>
                  <a:ea typeface="楷体" panose="02010609060101010101" pitchFamily="49" charset="-122"/>
                </a:endParaRPr>
              </a:p>
              <a:p>
                <a:pPr marL="800100" lvl="1"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数学证明很多时候是证明蕴涵式，通过这种符号化强化对蕴涵式的理解</a:t>
                </a:r>
              </a:p>
              <a:p>
                <a:pPr marL="342900" indent="-342900">
                  <a:spcBef>
                    <a:spcPts val="600"/>
                  </a:spcBef>
                  <a:spcAft>
                    <a:spcPts val="600"/>
                  </a:spcAft>
                  <a:buFont typeface="Arial" panose="020B0604020202020204" pitchFamily="34" charset="0"/>
                  <a:buChar char="•"/>
                </a:pPr>
                <a:r>
                  <a:rPr lang="zh-CN" altLang="en-US" sz="2400" b="1">
                    <a:solidFill>
                      <a:srgbClr val="002060"/>
                    </a:solidFill>
                    <a:latin typeface="楷体" panose="02010609060101010101" pitchFamily="49" charset="-122"/>
                    <a:ea typeface="楷体" panose="02010609060101010101" pitchFamily="49" charset="-122"/>
                  </a:rPr>
                  <a:t>通过逻辑分析可对归纳基不从</a:t>
                </a:r>
                <a:r>
                  <a:rPr lang="en-US" altLang="zh-CN" sz="2400" b="1">
                    <a:solidFill>
                      <a:srgbClr val="002060"/>
                    </a:solidFill>
                    <a:latin typeface="楷体" panose="02010609060101010101" pitchFamily="49" charset="-122"/>
                    <a:ea typeface="楷体" panose="02010609060101010101" pitchFamily="49" charset="-122"/>
                  </a:rPr>
                  <a:t>0</a:t>
                </a:r>
                <a:r>
                  <a:rPr lang="zh-CN" altLang="en-US" sz="2400" b="1">
                    <a:solidFill>
                      <a:srgbClr val="002060"/>
                    </a:solidFill>
                    <a:latin typeface="楷体" panose="02010609060101010101" pitchFamily="49" charset="-122"/>
                    <a:ea typeface="楷体" panose="02010609060101010101" pitchFamily="49" charset="-122"/>
                  </a:rPr>
                  <a:t>开始的数学归纳法证明有更深了解</a:t>
                </a:r>
              </a:p>
              <a:p>
                <a:pPr marL="800100" lvl="1"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归纳基不从</a:t>
                </a:r>
                <a:r>
                  <a:rPr lang="en-US" altLang="zh-CN" sz="2000" b="1">
                    <a:solidFill>
                      <a:schemeClr val="accent6">
                        <a:lumMod val="50000"/>
                      </a:schemeClr>
                    </a:solidFill>
                  </a:rPr>
                  <a:t>0</a:t>
                </a:r>
                <a:r>
                  <a:rPr lang="zh-CN" altLang="en-US" sz="2000" b="1">
                    <a:solidFill>
                      <a:schemeClr val="accent6">
                        <a:lumMod val="50000"/>
                      </a:schemeClr>
                    </a:solidFill>
                  </a:rPr>
                  <a:t>开始的形式是最基本形式（即从</a:t>
                </a:r>
                <a:r>
                  <a:rPr lang="en-US" altLang="zh-CN" sz="2000" b="1">
                    <a:solidFill>
                      <a:schemeClr val="accent6">
                        <a:lumMod val="50000"/>
                      </a:schemeClr>
                    </a:solidFill>
                  </a:rPr>
                  <a:t>0</a:t>
                </a:r>
                <a:r>
                  <a:rPr lang="zh-CN" altLang="en-US" sz="2000" b="1">
                    <a:solidFill>
                      <a:schemeClr val="accent6">
                        <a:lumMod val="50000"/>
                      </a:schemeClr>
                    </a:solidFill>
                  </a:rPr>
                  <a:t>开始的形式）的逻辑推论</a:t>
                </a:r>
              </a:p>
              <a:p>
                <a:pPr marL="800100" lvl="1"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这种逻辑分析的基础是要对蕴涵式的真值有正确的理解</a:t>
                </a:r>
              </a:p>
            </p:txBody>
          </p:sp>
        </mc:Choice>
        <mc:Fallback xmlns="">
          <p:sp>
            <p:nvSpPr>
              <p:cNvPr id="2" name="文本框 1">
                <a:extLst>
                  <a:ext uri="{FF2B5EF4-FFF2-40B4-BE49-F238E27FC236}">
                    <a16:creationId xmlns:a16="http://schemas.microsoft.com/office/drawing/2014/main" id="{F8B16B3E-0996-4570-9504-2CBAC625B0C1}"/>
                  </a:ext>
                </a:extLst>
              </p:cNvPr>
              <p:cNvSpPr txBox="1">
                <a:spLocks noRot="1" noChangeAspect="1" noMove="1" noResize="1" noEditPoints="1" noAdjustHandles="1" noChangeArrowheads="1" noChangeShapeType="1" noTextEdit="1"/>
              </p:cNvSpPr>
              <p:nvPr/>
            </p:nvSpPr>
            <p:spPr>
              <a:xfrm>
                <a:off x="1369952" y="1042209"/>
                <a:ext cx="9452091" cy="3002169"/>
              </a:xfrm>
              <a:prstGeom prst="rect">
                <a:avLst/>
              </a:prstGeom>
              <a:blipFill>
                <a:blip r:embed="rId2"/>
                <a:stretch>
                  <a:fillRect l="-903" t="-2439" b="-2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6818100-A1E2-4A57-B2C8-5244CE457871}"/>
                  </a:ext>
                </a:extLst>
              </p:cNvPr>
              <p:cNvSpPr txBox="1"/>
              <p:nvPr/>
            </p:nvSpPr>
            <p:spPr>
              <a:xfrm>
                <a:off x="1698326" y="4416052"/>
                <a:ext cx="8795344" cy="1846659"/>
              </a:xfrm>
              <a:prstGeom prst="rect">
                <a:avLst/>
              </a:prstGeom>
              <a:solidFill>
                <a:schemeClr val="accent5">
                  <a:lumMod val="20000"/>
                  <a:lumOff val="80000"/>
                  <a:alpha val="52000"/>
                </a:schemeClr>
              </a:solidFill>
            </p:spPr>
            <p:txBody>
              <a:bodyPr wrap="square" rtlCol="0">
                <a:spAutoFit/>
              </a:bodyPr>
              <a:lstStyle/>
              <a:p>
                <a:pPr algn="ctr">
                  <a:spcBef>
                    <a:spcPts val="600"/>
                  </a:spcBef>
                  <a:spcAft>
                    <a:spcPts val="600"/>
                  </a:spcAft>
                </a:pPr>
                <a:r>
                  <a:rPr lang="zh-CN" altLang="en-US" sz="2400" b="1" dirty="0">
                    <a:solidFill>
                      <a:srgbClr val="C00000"/>
                    </a:solidFill>
                  </a:rPr>
                  <a:t>用逻辑公式严谨表达命题能从更广阔的视野进行探索</a:t>
                </a:r>
                <a:endParaRPr lang="en-US" altLang="zh-CN" sz="2400" b="1" dirty="0">
                  <a:solidFill>
                    <a:srgbClr val="C00000"/>
                  </a:solidFill>
                </a:endParaRPr>
              </a:p>
              <a:p>
                <a:pPr>
                  <a:spcBef>
                    <a:spcPts val="600"/>
                  </a:spcBef>
                  <a:spcAft>
                    <a:spcPts val="600"/>
                  </a:spcAft>
                </a:pPr>
                <a:r>
                  <a:rPr lang="zh-CN" altLang="en-US" sz="2000" b="1" dirty="0">
                    <a:solidFill>
                      <a:srgbClr val="002060"/>
                    </a:solidFill>
                    <a:latin typeface="楷体" panose="02010609060101010101" pitchFamily="49" charset="-122"/>
                    <a:ea typeface="楷体" panose="02010609060101010101" pitchFamily="49" charset="-122"/>
                  </a:rPr>
                  <a:t>上述</a:t>
                </a:r>
                <a14:m>
                  <m:oMath xmlns:m="http://schemas.openxmlformats.org/officeDocument/2006/math">
                    <m:r>
                      <a:rPr lang="en-US" altLang="zh-CN" sz="2000" b="1" i="1" smtClean="0">
                        <a:solidFill>
                          <a:srgbClr val="002060"/>
                        </a:solidFill>
                        <a:latin typeface="Cambria Math" panose="02040503050406030204" pitchFamily="18" charset="0"/>
                      </a:rPr>
                      <m:t>𝑷</m:t>
                    </m:r>
                    <m:d>
                      <m:dPr>
                        <m:ctrlPr>
                          <a:rPr lang="en-US" altLang="zh-CN" sz="2000" b="1" i="1" smtClean="0">
                            <a:solidFill>
                              <a:srgbClr val="002060"/>
                            </a:solidFill>
                            <a:latin typeface="Cambria Math" panose="02040503050406030204" pitchFamily="18" charset="0"/>
                          </a:rPr>
                        </m:ctrlPr>
                      </m:dPr>
                      <m:e>
                        <m:r>
                          <a:rPr lang="en-US" altLang="zh-CN" sz="2000" b="1" i="1">
                            <a:solidFill>
                              <a:srgbClr val="002060"/>
                            </a:solidFill>
                            <a:latin typeface="Cambria Math" panose="02040503050406030204" pitchFamily="18" charset="0"/>
                          </a:rPr>
                          <m:t>𝒏</m:t>
                        </m:r>
                      </m:e>
                    </m:d>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𝒔</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𝒕</m:t>
                    </m:r>
                    <m:d>
                      <m:dPr>
                        <m:ctrlPr>
                          <a:rPr lang="en-US" altLang="zh-CN" sz="2000" b="1" i="1">
                            <a:solidFill>
                              <a:srgbClr val="002060"/>
                            </a:solidFill>
                            <a:latin typeface="Cambria Math" panose="02040503050406030204" pitchFamily="18" charset="0"/>
                          </a:rPr>
                        </m:ctrlPr>
                      </m:dPr>
                      <m:e>
                        <m:r>
                          <a:rPr lang="en-US" altLang="zh-CN" sz="2000" b="1" i="1">
                            <a:solidFill>
                              <a:srgbClr val="002060"/>
                            </a:solidFill>
                            <a:latin typeface="Cambria Math" panose="02040503050406030204" pitchFamily="18" charset="0"/>
                          </a:rPr>
                          <m:t>𝟑</m:t>
                        </m:r>
                        <m:r>
                          <a:rPr lang="en-US" altLang="zh-CN" sz="2000" b="1" i="1">
                            <a:solidFill>
                              <a:srgbClr val="002060"/>
                            </a:solidFill>
                            <a:latin typeface="Cambria Math" panose="02040503050406030204" pitchFamily="18" charset="0"/>
                          </a:rPr>
                          <m:t>𝒔</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𝟓</m:t>
                        </m:r>
                        <m:r>
                          <a:rPr lang="en-US" altLang="zh-CN" sz="2000" b="1" i="1">
                            <a:solidFill>
                              <a:srgbClr val="002060"/>
                            </a:solidFill>
                            <a:latin typeface="Cambria Math" panose="02040503050406030204" pitchFamily="18" charset="0"/>
                          </a:rPr>
                          <m:t>𝒕</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𝒏</m:t>
                        </m:r>
                      </m:e>
                    </m:d>
                  </m:oMath>
                </a14:m>
                <a:r>
                  <a:rPr lang="zh-CN" altLang="en-US" sz="2000" b="1" dirty="0">
                    <a:solidFill>
                      <a:srgbClr val="002060"/>
                    </a:solidFill>
                    <a:latin typeface="楷体" panose="02010609060101010101" pitchFamily="49" charset="-122"/>
                    <a:ea typeface="楷体" panose="02010609060101010101" pitchFamily="49" charset="-122"/>
                  </a:rPr>
                  <a:t>可联想到不定方程</a:t>
                </a:r>
                <a14:m>
                  <m:oMath xmlns:m="http://schemas.openxmlformats.org/officeDocument/2006/math">
                    <m:r>
                      <a:rPr lang="en-US" altLang="zh-CN" sz="2000" b="1" i="1" smtClean="0">
                        <a:solidFill>
                          <a:srgbClr val="002060"/>
                        </a:solidFill>
                        <a:latin typeface="Cambria Math" panose="02040503050406030204" pitchFamily="18" charset="0"/>
                      </a:rPr>
                      <m:t>𝒂𝒙</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𝒃𝒚</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𝒅</m:t>
                    </m:r>
                    <m:r>
                      <a:rPr lang="en-US" altLang="zh-CN" sz="2000" b="1" i="1">
                        <a:solidFill>
                          <a:srgbClr val="002060"/>
                        </a:solidFill>
                        <a:latin typeface="Cambria Math" panose="02040503050406030204" pitchFamily="18" charset="0"/>
                      </a:rPr>
                      <m:t>, ∀</m:t>
                    </m:r>
                    <m:r>
                      <a:rPr lang="en-US" altLang="zh-CN" sz="2000" b="1" i="1">
                        <a:solidFill>
                          <a:srgbClr val="002060"/>
                        </a:solidFill>
                        <a:latin typeface="Cambria Math" panose="02040503050406030204" pitchFamily="18" charset="0"/>
                      </a:rPr>
                      <m:t>𝒂</m:t>
                    </m:r>
                    <m:r>
                      <a:rPr lang="en-US" altLang="zh-CN" sz="2000" b="1" i="1">
                        <a:solidFill>
                          <a:srgbClr val="002060"/>
                        </a:solidFill>
                        <a:latin typeface="Cambria Math" panose="02040503050406030204" pitchFamily="18" charset="0"/>
                      </a:rPr>
                      <m:t>, </m:t>
                    </m:r>
                    <m:r>
                      <a:rPr lang="en-US" altLang="zh-CN" sz="2000" b="1" i="1">
                        <a:solidFill>
                          <a:srgbClr val="002060"/>
                        </a:solidFill>
                        <a:latin typeface="Cambria Math" panose="02040503050406030204" pitchFamily="18" charset="0"/>
                      </a:rPr>
                      <m:t>𝒃</m:t>
                    </m:r>
                    <m:r>
                      <a:rPr lang="en-US" altLang="zh-CN" sz="2000" b="1" i="1">
                        <a:solidFill>
                          <a:srgbClr val="002060"/>
                        </a:solidFill>
                        <a:latin typeface="Cambria Math" panose="02040503050406030204" pitchFamily="18" charset="0"/>
                      </a:rPr>
                      <m:t>, </m:t>
                    </m:r>
                    <m:r>
                      <a:rPr lang="en-US" altLang="zh-CN" sz="2000" b="1" i="1" smtClean="0">
                        <a:solidFill>
                          <a:srgbClr val="002060"/>
                        </a:solidFill>
                        <a:latin typeface="Cambria Math" panose="02040503050406030204" pitchFamily="18" charset="0"/>
                      </a:rPr>
                      <m:t>𝒅</m:t>
                    </m:r>
                    <m:r>
                      <a:rPr lang="en-US" altLang="zh-CN" sz="2000" b="1" i="1" smtClean="0">
                        <a:solidFill>
                          <a:srgbClr val="002060"/>
                        </a:solidFill>
                        <a:latin typeface="Cambria Math" panose="02040503050406030204" pitchFamily="18" charset="0"/>
                      </a:rPr>
                      <m:t>∈</m:t>
                    </m:r>
                    <m:sSup>
                      <m:sSupPr>
                        <m:ctrlPr>
                          <a:rPr lang="en-US" altLang="zh-CN" sz="2000" b="1" i="1" smtClean="0">
                            <a:solidFill>
                              <a:srgbClr val="002060"/>
                            </a:solidFill>
                            <a:latin typeface="Cambria Math" panose="02040503050406030204" pitchFamily="18" charset="0"/>
                            <a:ea typeface="Cambria Math" panose="02040503050406030204" pitchFamily="18" charset="0"/>
                          </a:rPr>
                        </m:ctrlPr>
                      </m:sSupPr>
                      <m:e>
                        <m:r>
                          <a:rPr lang="en-US" altLang="zh-CN" sz="2000" b="1" i="1" smtClean="0">
                            <a:solidFill>
                              <a:srgbClr val="002060"/>
                            </a:solidFill>
                            <a:latin typeface="Cambria Math" panose="02040503050406030204" pitchFamily="18" charset="0"/>
                            <a:ea typeface="Cambria Math" panose="02040503050406030204" pitchFamily="18" charset="0"/>
                          </a:rPr>
                          <m:t>ℤ</m:t>
                        </m:r>
                      </m:e>
                      <m:sup>
                        <m:r>
                          <a:rPr lang="en-US" altLang="zh-CN" sz="2000" b="1" i="1" smtClean="0">
                            <a:solidFill>
                              <a:srgbClr val="002060"/>
                            </a:solidFill>
                            <a:latin typeface="Cambria Math" panose="02040503050406030204" pitchFamily="18" charset="0"/>
                            <a:ea typeface="Cambria Math" panose="02040503050406030204" pitchFamily="18" charset="0"/>
                          </a:rPr>
                          <m:t>+</m:t>
                        </m:r>
                      </m:sup>
                    </m:sSup>
                  </m:oMath>
                </a14:m>
                <a:endParaRPr lang="en-US" altLang="zh-CN" sz="2000" b="1" dirty="0">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000" b="1" dirty="0">
                    <a:solidFill>
                      <a:schemeClr val="accent6">
                        <a:lumMod val="50000"/>
                      </a:schemeClr>
                    </a:solidFill>
                  </a:rPr>
                  <a:t>这个不定方程解</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𝒙</m:t>
                    </m:r>
                    <m:r>
                      <a:rPr lang="en-US" altLang="zh-CN" sz="2000" b="1" i="1" smtClean="0">
                        <a:solidFill>
                          <a:schemeClr val="accent6">
                            <a:lumMod val="50000"/>
                          </a:schemeClr>
                        </a:solidFill>
                        <a:latin typeface="Cambria Math" panose="02040503050406030204" pitchFamily="18" charset="0"/>
                      </a:rPr>
                      <m:t>|</m:t>
                    </m:r>
                  </m:oMath>
                </a14:m>
                <a:r>
                  <a:rPr lang="zh-CN" altLang="en-US" sz="2000" b="1" dirty="0">
                    <a:solidFill>
                      <a:schemeClr val="accent6">
                        <a:lumMod val="50000"/>
                      </a:schemeClr>
                    </a:solidFill>
                  </a:rPr>
                  <a:t>和</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𝒚</m:t>
                    </m:r>
                    <m:r>
                      <a:rPr lang="en-US" altLang="zh-CN" sz="2000" b="1" i="1" smtClean="0">
                        <a:solidFill>
                          <a:schemeClr val="accent6">
                            <a:lumMod val="50000"/>
                          </a:schemeClr>
                        </a:solidFill>
                        <a:latin typeface="Cambria Math" panose="02040503050406030204" pitchFamily="18" charset="0"/>
                      </a:rPr>
                      <m:t>|</m:t>
                    </m:r>
                  </m:oMath>
                </a14:m>
                <a:r>
                  <a:rPr lang="zh-CN" altLang="en-US" sz="2000" b="1" dirty="0">
                    <a:solidFill>
                      <a:schemeClr val="accent6">
                        <a:lumMod val="50000"/>
                      </a:schemeClr>
                    </a:solidFill>
                  </a:rPr>
                  <a:t>的上界与欧几里得算法、斐波那契数列有密切关系</a:t>
                </a:r>
              </a:p>
              <a:p>
                <a:pPr marL="342900" indent="-342900">
                  <a:spcBef>
                    <a:spcPts val="600"/>
                  </a:spcBef>
                  <a:spcAft>
                    <a:spcPts val="600"/>
                  </a:spcAft>
                  <a:buFont typeface="Arial" panose="020B0604020202020204" pitchFamily="34" charset="0"/>
                  <a:buChar char="•"/>
                </a:pPr>
                <a:r>
                  <a:rPr lang="zh-CN" altLang="en-US" sz="2000" b="1" dirty="0">
                    <a:solidFill>
                      <a:schemeClr val="accent6">
                        <a:lumMod val="50000"/>
                      </a:schemeClr>
                    </a:solidFill>
                  </a:rPr>
                  <a:t>华东师范大学附中</a:t>
                </a:r>
                <a:r>
                  <a:rPr lang="en-US" altLang="zh-CN" sz="2000" b="1" dirty="0">
                    <a:solidFill>
                      <a:schemeClr val="accent6">
                        <a:lumMod val="50000"/>
                      </a:schemeClr>
                    </a:solidFill>
                  </a:rPr>
                  <a:t>15</a:t>
                </a:r>
                <a:r>
                  <a:rPr lang="zh-CN" altLang="en-US" sz="2000" b="1" dirty="0">
                    <a:solidFill>
                      <a:schemeClr val="accent6">
                        <a:lumMod val="50000"/>
                      </a:schemeClr>
                    </a:solidFill>
                  </a:rPr>
                  <a:t>岁女生谈方琳对此进行了探讨，获得了好评</a:t>
                </a:r>
              </a:p>
            </p:txBody>
          </p:sp>
        </mc:Choice>
        <mc:Fallback xmlns="">
          <p:sp>
            <p:nvSpPr>
              <p:cNvPr id="3" name="文本框 2">
                <a:extLst>
                  <a:ext uri="{FF2B5EF4-FFF2-40B4-BE49-F238E27FC236}">
                    <a16:creationId xmlns:a16="http://schemas.microsoft.com/office/drawing/2014/main" id="{26818100-A1E2-4A57-B2C8-5244CE457871}"/>
                  </a:ext>
                </a:extLst>
              </p:cNvPr>
              <p:cNvSpPr txBox="1">
                <a:spLocks noRot="1" noChangeAspect="1" noMove="1" noResize="1" noEditPoints="1" noAdjustHandles="1" noChangeArrowheads="1" noChangeShapeType="1" noTextEdit="1"/>
              </p:cNvSpPr>
              <p:nvPr/>
            </p:nvSpPr>
            <p:spPr>
              <a:xfrm>
                <a:off x="1698326" y="4416052"/>
                <a:ext cx="8795344" cy="1846659"/>
              </a:xfrm>
              <a:prstGeom prst="rect">
                <a:avLst/>
              </a:prstGeom>
              <a:blipFill>
                <a:blip r:embed="rId3"/>
                <a:stretch>
                  <a:fillRect l="-763" t="-2310" r="-693" b="-4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2824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15</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从数学归纳法开始探索</a:t>
            </a:r>
          </a:p>
        </p:txBody>
      </p:sp>
      <p:pic>
        <p:nvPicPr>
          <p:cNvPr id="11" name="图片 10">
            <a:extLst>
              <a:ext uri="{FF2B5EF4-FFF2-40B4-BE49-F238E27FC236}">
                <a16:creationId xmlns:a16="http://schemas.microsoft.com/office/drawing/2014/main" id="{F1DC48AE-C8C9-4360-9C39-FD9D2BC21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34" y="803072"/>
            <a:ext cx="3414199" cy="5698774"/>
          </a:xfrm>
          <a:prstGeom prst="rect">
            <a:avLst/>
          </a:prstGeom>
        </p:spPr>
      </p:pic>
      <p:pic>
        <p:nvPicPr>
          <p:cNvPr id="12" name="图片 11">
            <a:extLst>
              <a:ext uri="{FF2B5EF4-FFF2-40B4-BE49-F238E27FC236}">
                <a16:creationId xmlns:a16="http://schemas.microsoft.com/office/drawing/2014/main" id="{E7CAE0E4-9D57-4472-8FD2-E2B78AC7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167" y="791391"/>
            <a:ext cx="4302285" cy="5731905"/>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309783C-E951-40C8-AAB2-AB7BBE3CA817}"/>
                  </a:ext>
                </a:extLst>
              </p:cNvPr>
              <p:cNvSpPr txBox="1"/>
              <p:nvPr/>
            </p:nvSpPr>
            <p:spPr>
              <a:xfrm>
                <a:off x="9203205" y="3190795"/>
                <a:ext cx="2519533" cy="1070934"/>
              </a:xfrm>
              <a:prstGeom prst="rect">
                <a:avLst/>
              </a:prstGeom>
              <a:solidFill>
                <a:schemeClr val="accent4">
                  <a:lumMod val="20000"/>
                  <a:lumOff val="80000"/>
                </a:schemeClr>
              </a:solidFill>
            </p:spPr>
            <p:txBody>
              <a:bodyPr wrap="square" rtlCol="0">
                <a:spAutoFit/>
              </a:bodyPr>
              <a:lstStyle/>
              <a:p>
                <a:pPr>
                  <a:lnSpc>
                    <a:spcPts val="2600"/>
                  </a:lnSpc>
                </a:pPr>
                <a14:m>
                  <m:oMath xmlns:m="http://schemas.openxmlformats.org/officeDocument/2006/math">
                    <m:r>
                      <a:rPr lang="en-US" altLang="zh-CN" b="1" i="1" smtClean="0">
                        <a:solidFill>
                          <a:schemeClr val="accent4">
                            <a:lumMod val="50000"/>
                          </a:schemeClr>
                        </a:solidFill>
                        <a:latin typeface="Cambria Math" panose="02040503050406030204" pitchFamily="18" charset="0"/>
                      </a:rPr>
                      <m:t>∃</m:t>
                    </m:r>
                    <m:r>
                      <a:rPr lang="en-US" altLang="zh-CN" b="1" i="1" smtClean="0">
                        <a:solidFill>
                          <a:schemeClr val="accent4">
                            <a:lumMod val="50000"/>
                          </a:schemeClr>
                        </a:solidFill>
                        <a:latin typeface="Cambria Math" panose="02040503050406030204" pitchFamily="18" charset="0"/>
                      </a:rPr>
                      <m:t>𝒔</m:t>
                    </m:r>
                    <m:r>
                      <a:rPr lang="en-US" altLang="zh-CN" b="1" i="1" smtClean="0">
                        <a:solidFill>
                          <a:schemeClr val="accent4">
                            <a:lumMod val="50000"/>
                          </a:schemeClr>
                        </a:solidFill>
                        <a:latin typeface="Cambria Math" panose="02040503050406030204" pitchFamily="18" charset="0"/>
                      </a:rPr>
                      <m:t>∃</m:t>
                    </m:r>
                    <m:r>
                      <a:rPr lang="en-US" altLang="zh-CN" b="1" i="1" smtClean="0">
                        <a:solidFill>
                          <a:schemeClr val="accent4">
                            <a:lumMod val="50000"/>
                          </a:schemeClr>
                        </a:solidFill>
                        <a:latin typeface="Cambria Math" panose="02040503050406030204" pitchFamily="18" charset="0"/>
                      </a:rPr>
                      <m:t>𝒕</m:t>
                    </m:r>
                    <m:d>
                      <m:dPr>
                        <m:ctrlPr>
                          <a:rPr lang="en-US" altLang="zh-CN" b="1" i="1" smtClean="0">
                            <a:solidFill>
                              <a:schemeClr val="accent4">
                                <a:lumMod val="50000"/>
                              </a:schemeClr>
                            </a:solidFill>
                            <a:latin typeface="Cambria Math" panose="02040503050406030204" pitchFamily="18" charset="0"/>
                          </a:rPr>
                        </m:ctrlPr>
                      </m:dPr>
                      <m:e>
                        <m:r>
                          <a:rPr lang="en-US" altLang="zh-CN" b="1" i="1">
                            <a:solidFill>
                              <a:schemeClr val="accent4">
                                <a:lumMod val="50000"/>
                              </a:schemeClr>
                            </a:solidFill>
                            <a:latin typeface="Cambria Math" panose="02040503050406030204" pitchFamily="18" charset="0"/>
                          </a:rPr>
                          <m:t>𝟑</m:t>
                        </m:r>
                        <m:r>
                          <a:rPr lang="en-US" altLang="zh-CN" b="1" i="1">
                            <a:solidFill>
                              <a:schemeClr val="accent4">
                                <a:lumMod val="50000"/>
                              </a:schemeClr>
                            </a:solidFill>
                            <a:latin typeface="Cambria Math" panose="02040503050406030204" pitchFamily="18" charset="0"/>
                          </a:rPr>
                          <m:t>𝒔</m:t>
                        </m:r>
                        <m:r>
                          <a:rPr lang="en-US" altLang="zh-CN" b="1" i="1">
                            <a:solidFill>
                              <a:schemeClr val="accent4">
                                <a:lumMod val="50000"/>
                              </a:schemeClr>
                            </a:solidFill>
                            <a:latin typeface="Cambria Math" panose="02040503050406030204" pitchFamily="18" charset="0"/>
                          </a:rPr>
                          <m:t> + </m:t>
                        </m:r>
                        <m:r>
                          <a:rPr lang="en-US" altLang="zh-CN" b="1" i="1">
                            <a:solidFill>
                              <a:schemeClr val="accent4">
                                <a:lumMod val="50000"/>
                              </a:schemeClr>
                            </a:solidFill>
                            <a:latin typeface="Cambria Math" panose="02040503050406030204" pitchFamily="18" charset="0"/>
                          </a:rPr>
                          <m:t>𝟓</m:t>
                        </m:r>
                        <m:r>
                          <a:rPr lang="en-US" altLang="zh-CN" b="1" i="1">
                            <a:solidFill>
                              <a:schemeClr val="accent4">
                                <a:lumMod val="50000"/>
                              </a:schemeClr>
                            </a:solidFill>
                            <a:latin typeface="Cambria Math" panose="02040503050406030204" pitchFamily="18" charset="0"/>
                          </a:rPr>
                          <m:t>𝒕</m:t>
                        </m:r>
                        <m:r>
                          <a:rPr lang="en-US" altLang="zh-CN" b="1" i="1">
                            <a:solidFill>
                              <a:schemeClr val="accent4">
                                <a:lumMod val="50000"/>
                              </a:schemeClr>
                            </a:solidFill>
                            <a:latin typeface="Cambria Math" panose="02040503050406030204" pitchFamily="18" charset="0"/>
                          </a:rPr>
                          <m:t> = </m:t>
                        </m:r>
                        <m:r>
                          <a:rPr lang="en-US" altLang="zh-CN" b="1" i="1">
                            <a:solidFill>
                              <a:schemeClr val="accent4">
                                <a:lumMod val="50000"/>
                              </a:schemeClr>
                            </a:solidFill>
                            <a:latin typeface="Cambria Math" panose="02040503050406030204" pitchFamily="18" charset="0"/>
                          </a:rPr>
                          <m:t>𝒏</m:t>
                        </m:r>
                      </m:e>
                    </m:d>
                  </m:oMath>
                </a14:m>
                <a:r>
                  <a:rPr lang="zh-CN" altLang="en-US" b="1" i="0">
                    <a:solidFill>
                      <a:schemeClr val="accent4">
                        <a:lumMod val="50000"/>
                      </a:schemeClr>
                    </a:solidFill>
                    <a:latin typeface="+mj-lt"/>
                  </a:rPr>
                  <a:t>中</a:t>
                </a:r>
                <a:r>
                  <a:rPr lang="zh-CN" altLang="en-US" b="1">
                    <a:solidFill>
                      <a:schemeClr val="accent4">
                        <a:lumMod val="50000"/>
                      </a:schemeClr>
                    </a:solidFill>
                  </a:rPr>
                  <a:t>的</a:t>
                </a:r>
                <a:r>
                  <a:rPr lang="en-US" altLang="zh-CN" b="1">
                    <a:solidFill>
                      <a:schemeClr val="accent4">
                        <a:lumMod val="50000"/>
                      </a:schemeClr>
                    </a:solidFill>
                  </a:rPr>
                  <a:t>s</a:t>
                </a:r>
                <a:r>
                  <a:rPr lang="zh-CN" altLang="en-US" b="1">
                    <a:solidFill>
                      <a:schemeClr val="accent4">
                        <a:lumMod val="50000"/>
                      </a:schemeClr>
                    </a:solidFill>
                  </a:rPr>
                  <a:t>和</a:t>
                </a:r>
                <a:r>
                  <a:rPr lang="en-US" altLang="zh-CN" b="1">
                    <a:solidFill>
                      <a:schemeClr val="accent4">
                        <a:lumMod val="50000"/>
                      </a:schemeClr>
                    </a:solidFill>
                  </a:rPr>
                  <a:t>t</a:t>
                </a:r>
                <a:r>
                  <a:rPr lang="zh-CN" altLang="en-US" b="1">
                    <a:solidFill>
                      <a:schemeClr val="accent4">
                        <a:lumMod val="50000"/>
                      </a:schemeClr>
                    </a:solidFill>
                  </a:rPr>
                  <a:t>是</a:t>
                </a:r>
                <a:r>
                  <a:rPr lang="zh-CN" altLang="en-US" b="1">
                    <a:solidFill>
                      <a:srgbClr val="C00000"/>
                    </a:solidFill>
                  </a:rPr>
                  <a:t>贝祖数</a:t>
                </a:r>
                <a:r>
                  <a:rPr lang="zh-CN" altLang="en-US" b="1">
                    <a:solidFill>
                      <a:schemeClr val="accent4">
                        <a:lumMod val="50000"/>
                      </a:schemeClr>
                    </a:solidFill>
                  </a:rPr>
                  <a:t>，后面将讲到</a:t>
                </a:r>
                <a:r>
                  <a:rPr lang="zh-CN" altLang="en-US" b="1">
                    <a:solidFill>
                      <a:srgbClr val="C00000"/>
                    </a:solidFill>
                  </a:rPr>
                  <a:t>贝祖定理</a:t>
                </a:r>
                <a:r>
                  <a:rPr lang="zh-CN" altLang="en-US" b="1">
                    <a:solidFill>
                      <a:schemeClr val="accent4">
                        <a:lumMod val="50000"/>
                      </a:schemeClr>
                    </a:solidFill>
                  </a:rPr>
                  <a:t>的证明。</a:t>
                </a:r>
              </a:p>
            </p:txBody>
          </p:sp>
        </mc:Choice>
        <mc:Fallback xmlns="">
          <p:sp>
            <p:nvSpPr>
              <p:cNvPr id="2" name="文本框 1">
                <a:extLst>
                  <a:ext uri="{FF2B5EF4-FFF2-40B4-BE49-F238E27FC236}">
                    <a16:creationId xmlns:a16="http://schemas.microsoft.com/office/drawing/2014/main" id="{C309783C-E951-40C8-AAB2-AB7BBE3CA817}"/>
                  </a:ext>
                </a:extLst>
              </p:cNvPr>
              <p:cNvSpPr txBox="1">
                <a:spLocks noRot="1" noChangeAspect="1" noMove="1" noResize="1" noEditPoints="1" noAdjustHandles="1" noChangeArrowheads="1" noChangeShapeType="1" noTextEdit="1"/>
              </p:cNvSpPr>
              <p:nvPr/>
            </p:nvSpPr>
            <p:spPr>
              <a:xfrm>
                <a:off x="9203205" y="3190795"/>
                <a:ext cx="2519533" cy="1070934"/>
              </a:xfrm>
              <a:prstGeom prst="rect">
                <a:avLst/>
              </a:prstGeom>
              <a:blipFill>
                <a:blip r:embed="rId4"/>
                <a:stretch>
                  <a:fillRect l="-2179" r="-8959" b="-79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21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91646C22-BFA0-4263-ADC6-D1CE69BFEFF6}" type="slidenum">
              <a:rPr lang="en-US" altLang="zh-CN" smtClean="0">
                <a:latin typeface="Arial" panose="020B0604020202020204" pitchFamily="34" charset="0"/>
                <a:ea typeface="楷体" panose="02010609060101010101" pitchFamily="49" charset="-122"/>
                <a:cs typeface="Arial" panose="020B0604020202020204" pitchFamily="34" charset="0"/>
              </a:rPr>
              <a:t>16</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内容提要</a:t>
            </a:r>
          </a:p>
        </p:txBody>
      </p:sp>
      <p:sp>
        <p:nvSpPr>
          <p:cNvPr id="2" name="文本框 1">
            <a:extLst>
              <a:ext uri="{FF2B5EF4-FFF2-40B4-BE49-F238E27FC236}">
                <a16:creationId xmlns:a16="http://schemas.microsoft.com/office/drawing/2014/main" id="{85BA4EFF-667B-4FC6-8446-13B52B94D7E0}"/>
              </a:ext>
            </a:extLst>
          </p:cNvPr>
          <p:cNvSpPr txBox="1"/>
          <p:nvPr/>
        </p:nvSpPr>
        <p:spPr>
          <a:xfrm>
            <a:off x="1107232" y="1448010"/>
            <a:ext cx="4733731" cy="3547125"/>
          </a:xfrm>
          <a:prstGeom prst="rect">
            <a:avLst/>
          </a:prstGeom>
          <a:noFill/>
        </p:spPr>
        <p:txBody>
          <a:bodyPr wrap="square" rtlCol="0">
            <a:spAutoFit/>
          </a:bodyPr>
          <a:lstStyle/>
          <a:p>
            <a:pPr>
              <a:lnSpc>
                <a:spcPct val="250000"/>
              </a:lnSpc>
            </a:pPr>
            <a:r>
              <a:rPr lang="zh-CN" altLang="en-US" sz="3200" b="1">
                <a:solidFill>
                  <a:schemeClr val="bg2">
                    <a:lumMod val="90000"/>
                  </a:schemeClr>
                </a:solidFill>
                <a:latin typeface="仿宋" panose="02010609060101010101" pitchFamily="49" charset="-122"/>
                <a:ea typeface="仿宋" panose="02010609060101010101" pitchFamily="49" charset="-122"/>
              </a:rPr>
              <a:t>第一数学归纳法</a:t>
            </a:r>
            <a:endParaRPr lang="en-US" altLang="zh-CN" sz="3200" b="1">
              <a:solidFill>
                <a:schemeClr val="bg2">
                  <a:lumMod val="90000"/>
                </a:schemeClr>
              </a:solidFill>
              <a:latin typeface="仿宋" panose="02010609060101010101" pitchFamily="49" charset="-122"/>
              <a:ea typeface="仿宋" panose="02010609060101010101" pitchFamily="49" charset="-122"/>
            </a:endParaRPr>
          </a:p>
          <a:p>
            <a:pPr>
              <a:lnSpc>
                <a:spcPct val="250000"/>
              </a:lnSpc>
            </a:pPr>
            <a:r>
              <a:rPr lang="zh-CN" altLang="en-US" sz="3200" b="1">
                <a:solidFill>
                  <a:schemeClr val="accent6">
                    <a:lumMod val="50000"/>
                  </a:schemeClr>
                </a:solidFill>
                <a:latin typeface="仿宋" panose="02010609060101010101" pitchFamily="49" charset="-122"/>
                <a:ea typeface="仿宋" panose="02010609060101010101" pitchFamily="49" charset="-122"/>
              </a:rPr>
              <a:t>第二数学归纳法</a:t>
            </a:r>
            <a:endParaRPr lang="en-US" altLang="zh-CN" sz="3200" b="1">
              <a:solidFill>
                <a:schemeClr val="accent6">
                  <a:lumMod val="50000"/>
                </a:schemeClr>
              </a:solidFill>
              <a:latin typeface="仿宋" panose="02010609060101010101" pitchFamily="49" charset="-122"/>
              <a:ea typeface="仿宋" panose="02010609060101010101" pitchFamily="49" charset="-122"/>
            </a:endParaRPr>
          </a:p>
          <a:p>
            <a:pPr>
              <a:lnSpc>
                <a:spcPct val="250000"/>
              </a:lnSpc>
            </a:pPr>
            <a:r>
              <a:rPr lang="zh-CN" altLang="en-US" sz="3200" b="1">
                <a:solidFill>
                  <a:schemeClr val="bg2">
                    <a:lumMod val="90000"/>
                  </a:schemeClr>
                </a:solidFill>
                <a:latin typeface="仿宋" panose="02010609060101010101" pitchFamily="49" charset="-122"/>
                <a:ea typeface="仿宋" panose="02010609060101010101" pitchFamily="49" charset="-122"/>
              </a:rPr>
              <a:t>良序原理及应用</a:t>
            </a:r>
            <a:endParaRPr lang="en-US" altLang="zh-CN" sz="3200" b="1">
              <a:solidFill>
                <a:schemeClr val="bg2">
                  <a:lumMod val="90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506415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17</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第二数学归纳法的形式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2D1D80-6015-4EBF-AFBC-E00EC5F3DB64}"/>
                  </a:ext>
                </a:extLst>
              </p:cNvPr>
              <p:cNvSpPr txBox="1"/>
              <p:nvPr/>
            </p:nvSpPr>
            <p:spPr>
              <a:xfrm>
                <a:off x="1260862" y="1363869"/>
                <a:ext cx="9670273" cy="3194785"/>
              </a:xfrm>
              <a:prstGeom prst="rect">
                <a:avLst/>
              </a:prstGeom>
              <a:solidFill>
                <a:schemeClr val="accent2">
                  <a:lumMod val="20000"/>
                  <a:lumOff val="80000"/>
                  <a:alpha val="50000"/>
                </a:schemeClr>
              </a:solidFill>
            </p:spPr>
            <p:txBody>
              <a:bodyPr wrap="square" rtlCol="0">
                <a:spAutoFit/>
              </a:bodyPr>
              <a:lstStyle/>
              <a:p>
                <a:pPr algn="ctr">
                  <a:spcBef>
                    <a:spcPts val="600"/>
                  </a:spcBef>
                  <a:spcAft>
                    <a:spcPts val="600"/>
                  </a:spcAft>
                </a:pPr>
                <a:r>
                  <a:rPr lang="zh-CN" altLang="en-US" sz="2800" b="1">
                    <a:solidFill>
                      <a:srgbClr val="C00000"/>
                    </a:solidFill>
                  </a:rPr>
                  <a:t>第二数学归纳法证明</a:t>
                </a:r>
                <a14:m>
                  <m:oMath xmlns:m="http://schemas.openxmlformats.org/officeDocument/2006/math">
                    <m:r>
                      <a:rPr lang="en-US" altLang="zh-CN" sz="2800" b="1" i="1" smtClean="0">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𝒏</m:t>
                    </m:r>
                    <m:r>
                      <a:rPr lang="en-US" altLang="zh-CN" sz="2800" b="1" i="1">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𝒄</m:t>
                    </m:r>
                    <m:d>
                      <m:dPr>
                        <m:ctrlPr>
                          <a:rPr lang="en-US" altLang="zh-CN" sz="2800" b="1" i="1">
                            <a:solidFill>
                              <a:srgbClr val="C00000"/>
                            </a:solidFill>
                            <a:latin typeface="Cambria Math" panose="02040503050406030204" pitchFamily="18" charset="0"/>
                          </a:rPr>
                        </m:ctrlPr>
                      </m:dPr>
                      <m:e>
                        <m:r>
                          <a:rPr lang="en-US" altLang="zh-CN" sz="2800" b="1" i="1">
                            <a:solidFill>
                              <a:srgbClr val="C00000"/>
                            </a:solidFill>
                            <a:latin typeface="Cambria Math" panose="02040503050406030204" pitchFamily="18" charset="0"/>
                          </a:rPr>
                          <m:t>𝑷</m:t>
                        </m:r>
                        <m:d>
                          <m:dPr>
                            <m:ctrlPr>
                              <a:rPr lang="en-US" altLang="zh-CN" sz="2800" b="1" i="1">
                                <a:solidFill>
                                  <a:srgbClr val="C00000"/>
                                </a:solidFill>
                                <a:latin typeface="Cambria Math" panose="02040503050406030204" pitchFamily="18" charset="0"/>
                              </a:rPr>
                            </m:ctrlPr>
                          </m:dPr>
                          <m:e>
                            <m:r>
                              <a:rPr lang="en-US" altLang="zh-CN" sz="2800" b="1" i="1">
                                <a:solidFill>
                                  <a:srgbClr val="C00000"/>
                                </a:solidFill>
                                <a:latin typeface="Cambria Math" panose="02040503050406030204" pitchFamily="18" charset="0"/>
                              </a:rPr>
                              <m:t>𝒏</m:t>
                            </m:r>
                          </m:e>
                        </m:d>
                      </m:e>
                    </m:d>
                  </m:oMath>
                </a14:m>
                <a:endParaRPr lang="en-US" altLang="zh-CN" sz="2400" b="1"/>
              </a:p>
              <a:p>
                <a:pPr marL="342900" indent="-342900">
                  <a:spcBef>
                    <a:spcPts val="600"/>
                  </a:spcBef>
                  <a:spcAft>
                    <a:spcPts val="600"/>
                  </a:spcAft>
                  <a:buFont typeface="Arial" panose="020B0604020202020204" pitchFamily="34" charset="0"/>
                  <a:buChar char="•"/>
                </a:pPr>
                <a:r>
                  <a:rPr lang="zh-CN" altLang="en-US" sz="2400" b="1">
                    <a:solidFill>
                      <a:srgbClr val="C00000"/>
                    </a:solidFill>
                    <a:latin typeface="+mn-ea"/>
                  </a:rPr>
                  <a:t>归纳基：</a:t>
                </a:r>
                <a:r>
                  <a:rPr lang="zh-CN" altLang="en-US" sz="2400" b="1">
                    <a:solidFill>
                      <a:srgbClr val="002060"/>
                    </a:solidFill>
                    <a:latin typeface="楷体" panose="02010609060101010101" pitchFamily="49" charset="-122"/>
                    <a:ea typeface="楷体" panose="02010609060101010101" pitchFamily="49" charset="-122"/>
                  </a:rPr>
                  <a:t>选择合适的自然数</a:t>
                </a:r>
                <a14:m>
                  <m:oMath xmlns:m="http://schemas.openxmlformats.org/officeDocument/2006/math">
                    <m:r>
                      <a:rPr lang="en-US" altLang="zh-CN" sz="2400" b="1" i="1" smtClean="0">
                        <a:solidFill>
                          <a:srgbClr val="002060"/>
                        </a:solidFill>
                        <a:latin typeface="Cambria Math" panose="02040503050406030204" pitchFamily="18" charset="0"/>
                      </a:rPr>
                      <m:t>𝒋</m:t>
                    </m:r>
                  </m:oMath>
                </a14:m>
                <a:r>
                  <a:rPr lang="zh-CN" altLang="en-US" sz="2400" b="1">
                    <a:solidFill>
                      <a:srgbClr val="002060"/>
                    </a:solidFill>
                    <a:latin typeface="楷体" panose="02010609060101010101" pitchFamily="49" charset="-122"/>
                    <a:ea typeface="楷体" panose="02010609060101010101" pitchFamily="49" charset="-122"/>
                  </a:rPr>
                  <a:t>，</a:t>
                </a:r>
              </a:p>
              <a:p>
                <a:pPr marL="800100" lvl="1" indent="-342900">
                  <a:spcBef>
                    <a:spcPts val="600"/>
                  </a:spcBef>
                  <a:spcAft>
                    <a:spcPts val="600"/>
                  </a:spcAft>
                  <a:buFont typeface="Arial" panose="020B0604020202020204" pitchFamily="34" charset="0"/>
                  <a:buChar char="•"/>
                </a:pPr>
                <a:r>
                  <a:rPr lang="zh-CN" altLang="en-US" sz="2400" b="1">
                    <a:solidFill>
                      <a:schemeClr val="accent6">
                        <a:lumMod val="50000"/>
                      </a:schemeClr>
                    </a:solidFill>
                  </a:rPr>
                  <a:t>逐一验证</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𝑷</m:t>
                    </m:r>
                    <m:d>
                      <m:dPr>
                        <m:ctrlPr>
                          <a:rPr lang="en-US" altLang="zh-CN" sz="2400" b="1" i="1" smtClean="0">
                            <a:solidFill>
                              <a:schemeClr val="accent6">
                                <a:lumMod val="50000"/>
                              </a:schemeClr>
                            </a:solidFill>
                            <a:latin typeface="Cambria Math" panose="02040503050406030204" pitchFamily="18" charset="0"/>
                          </a:rPr>
                        </m:ctrlPr>
                      </m:dPr>
                      <m:e>
                        <m:r>
                          <a:rPr lang="en-US" altLang="zh-CN" sz="2400" b="1" i="1">
                            <a:solidFill>
                              <a:schemeClr val="accent6">
                                <a:lumMod val="50000"/>
                              </a:schemeClr>
                            </a:solidFill>
                            <a:latin typeface="Cambria Math" panose="02040503050406030204" pitchFamily="18" charset="0"/>
                          </a:rPr>
                          <m:t>𝒄</m:t>
                        </m:r>
                      </m:e>
                    </m:d>
                    <m:r>
                      <a:rPr lang="en-US" altLang="zh-CN" sz="2400" b="1" i="1">
                        <a:solidFill>
                          <a:schemeClr val="accent6">
                            <a:lumMod val="50000"/>
                          </a:schemeClr>
                        </a:solidFill>
                        <a:latin typeface="Cambria Math" panose="02040503050406030204" pitchFamily="18" charset="0"/>
                      </a:rPr>
                      <m:t>, </m:t>
                    </m:r>
                    <m:r>
                      <a:rPr lang="en-US" altLang="zh-CN" sz="2400" b="1" i="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i="1">
                            <a:solidFill>
                              <a:schemeClr val="accent6">
                                <a:lumMod val="50000"/>
                              </a:schemeClr>
                            </a:solidFill>
                            <a:latin typeface="Cambria Math" panose="02040503050406030204" pitchFamily="18" charset="0"/>
                          </a:rPr>
                          <m:t>𝒄</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𝟏</m:t>
                        </m:r>
                      </m:e>
                    </m:d>
                    <m:r>
                      <a:rPr lang="en-US" altLang="zh-CN" sz="2400" b="1" i="1">
                        <a:solidFill>
                          <a:schemeClr val="accent6">
                            <a:lumMod val="50000"/>
                          </a:schemeClr>
                        </a:solidFill>
                        <a:latin typeface="Cambria Math" panose="02040503050406030204" pitchFamily="18" charset="0"/>
                      </a:rPr>
                      <m:t>, ⋯, </m:t>
                    </m:r>
                    <m:r>
                      <a:rPr lang="en-US" altLang="zh-CN" sz="2400" b="1" i="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i="1">
                            <a:solidFill>
                              <a:schemeClr val="accent6">
                                <a:lumMod val="50000"/>
                              </a:schemeClr>
                            </a:solidFill>
                            <a:latin typeface="Cambria Math" panose="02040503050406030204" pitchFamily="18" charset="0"/>
                          </a:rPr>
                          <m:t>𝒄</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𝒋</m:t>
                        </m:r>
                      </m:e>
                    </m:d>
                  </m:oMath>
                </a14:m>
                <a:r>
                  <a:rPr lang="zh-CN" altLang="en-US" sz="2400" b="1">
                    <a:solidFill>
                      <a:schemeClr val="accent6">
                        <a:lumMod val="50000"/>
                      </a:schemeClr>
                    </a:solidFill>
                  </a:rPr>
                  <a:t>都为真</a:t>
                </a:r>
              </a:p>
              <a:p>
                <a:pPr marL="342900" indent="-342900">
                  <a:spcBef>
                    <a:spcPts val="600"/>
                  </a:spcBef>
                  <a:spcAft>
                    <a:spcPts val="600"/>
                  </a:spcAft>
                  <a:buFont typeface="Arial" panose="020B0604020202020204" pitchFamily="34" charset="0"/>
                  <a:buChar char="•"/>
                </a:pPr>
                <a:r>
                  <a:rPr lang="zh-CN" altLang="en-US" sz="2400" b="1">
                    <a:solidFill>
                      <a:srgbClr val="C00000"/>
                    </a:solidFill>
                    <a:latin typeface="+mn-ea"/>
                  </a:rPr>
                  <a:t>归纳步：</a:t>
                </a:r>
                <a:r>
                  <a:rPr lang="zh-CN" altLang="en-US" sz="2400" b="1">
                    <a:solidFill>
                      <a:srgbClr val="002060"/>
                    </a:solidFill>
                    <a:latin typeface="楷体" panose="02010609060101010101" pitchFamily="49" charset="-122"/>
                    <a:ea typeface="楷体" panose="02010609060101010101" pitchFamily="49" charset="-122"/>
                  </a:rPr>
                  <a:t>对任意自然数</a:t>
                </a:r>
                <a14:m>
                  <m:oMath xmlns:m="http://schemas.openxmlformats.org/officeDocument/2006/math">
                    <m:r>
                      <a:rPr lang="en-US" altLang="zh-CN" sz="2400" b="1">
                        <a:solidFill>
                          <a:srgbClr val="002060"/>
                        </a:solidFill>
                        <a:latin typeface="Cambria Math" panose="02040503050406030204" pitchFamily="18" charset="0"/>
                        <a:ea typeface="楷体" panose="02010609060101010101" pitchFamily="49" charset="-122"/>
                      </a:rPr>
                      <m:t>𝒌</m:t>
                    </m:r>
                    <m:r>
                      <a:rPr lang="en-US" altLang="zh-CN" sz="2400" b="1">
                        <a:solidFill>
                          <a:srgbClr val="002060"/>
                        </a:solidFill>
                        <a:latin typeface="Cambria Math" panose="02040503050406030204" pitchFamily="18" charset="0"/>
                        <a:ea typeface="楷体" panose="02010609060101010101" pitchFamily="49" charset="-122"/>
                      </a:rPr>
                      <m:t>≥</m:t>
                    </m:r>
                    <m:r>
                      <a:rPr lang="en-US" altLang="zh-CN" sz="2400" b="1">
                        <a:solidFill>
                          <a:srgbClr val="002060"/>
                        </a:solidFill>
                        <a:latin typeface="Cambria Math" panose="02040503050406030204" pitchFamily="18" charset="0"/>
                        <a:ea typeface="楷体" panose="02010609060101010101" pitchFamily="49" charset="-122"/>
                      </a:rPr>
                      <m:t>𝒄</m:t>
                    </m:r>
                    <m:r>
                      <a:rPr lang="en-US" altLang="zh-CN" sz="2400" b="1">
                        <a:solidFill>
                          <a:srgbClr val="002060"/>
                        </a:solidFill>
                        <a:latin typeface="Cambria Math" panose="02040503050406030204" pitchFamily="18" charset="0"/>
                        <a:ea typeface="楷体" panose="02010609060101010101" pitchFamily="49" charset="-122"/>
                      </a:rPr>
                      <m:t>+</m:t>
                    </m:r>
                    <m:r>
                      <a:rPr lang="en-US" altLang="zh-CN" sz="2400" b="1">
                        <a:solidFill>
                          <a:srgbClr val="002060"/>
                        </a:solidFill>
                        <a:latin typeface="Cambria Math" panose="02040503050406030204" pitchFamily="18" charset="0"/>
                        <a:ea typeface="楷体" panose="02010609060101010101" pitchFamily="49" charset="-122"/>
                      </a:rPr>
                      <m:t>𝒋</m:t>
                    </m:r>
                  </m:oMath>
                </a14:m>
                <a:r>
                  <a:rPr lang="zh-CN" altLang="en-US" sz="2400" b="1">
                    <a:solidFill>
                      <a:srgbClr val="002060"/>
                    </a:solidFill>
                    <a:latin typeface="楷体" panose="02010609060101010101" pitchFamily="49" charset="-122"/>
                    <a:ea typeface="楷体" panose="02010609060101010101" pitchFamily="49" charset="-122"/>
                  </a:rPr>
                  <a:t>，</a:t>
                </a:r>
              </a:p>
              <a:p>
                <a:pPr marL="800100" lvl="1" indent="-342900">
                  <a:spcBef>
                    <a:spcPts val="600"/>
                  </a:spcBef>
                  <a:spcAft>
                    <a:spcPts val="600"/>
                  </a:spcAft>
                  <a:buFont typeface="Arial" panose="020B0604020202020204" pitchFamily="34" charset="0"/>
                  <a:buChar char="•"/>
                </a:pPr>
                <a:r>
                  <a:rPr lang="zh-CN" altLang="en-US" sz="2400" b="1">
                    <a:solidFill>
                      <a:schemeClr val="accent6">
                        <a:lumMod val="50000"/>
                      </a:schemeClr>
                    </a:solidFill>
                  </a:rPr>
                  <a:t>假定</a:t>
                </a:r>
                <a14:m>
                  <m:oMath xmlns:m="http://schemas.openxmlformats.org/officeDocument/2006/math">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e>
                    </m:d>
                    <m:r>
                      <a:rPr lang="en-US" altLang="zh-CN" sz="2400" b="1">
                        <a:solidFill>
                          <a:schemeClr val="accent6">
                            <a:lumMod val="50000"/>
                          </a:schemeClr>
                        </a:solidFill>
                        <a:latin typeface="Cambria Math" panose="02040503050406030204" pitchFamily="18" charset="0"/>
                      </a:rPr>
                      <m:t>,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𝟏</m:t>
                        </m:r>
                      </m:e>
                    </m:d>
                    <m:r>
                      <a:rPr lang="en-US" altLang="zh-CN" sz="2400" b="1">
                        <a:solidFill>
                          <a:schemeClr val="accent6">
                            <a:lumMod val="50000"/>
                          </a:schemeClr>
                        </a:solidFill>
                        <a:latin typeface="Cambria Math" panose="02040503050406030204" pitchFamily="18" charset="0"/>
                      </a:rPr>
                      <m:t>, ⋯,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𝒋</m:t>
                        </m:r>
                      </m:e>
                    </m:d>
                    <m:r>
                      <a:rPr lang="en-US" altLang="zh-CN" sz="2400" b="1">
                        <a:solidFill>
                          <a:schemeClr val="accent6">
                            <a:lumMod val="50000"/>
                          </a:schemeClr>
                        </a:solidFill>
                        <a:latin typeface="Cambria Math" panose="02040503050406030204" pitchFamily="18" charset="0"/>
                      </a:rPr>
                      <m:t>, ⋯,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𝒌</m:t>
                        </m:r>
                      </m:e>
                    </m:d>
                  </m:oMath>
                </a14:m>
                <a:r>
                  <a:rPr lang="zh-CN" altLang="en-US" sz="2400" b="1">
                    <a:solidFill>
                      <a:schemeClr val="accent6">
                        <a:lumMod val="50000"/>
                      </a:schemeClr>
                    </a:solidFill>
                  </a:rPr>
                  <a:t>成立，证明</a:t>
                </a:r>
                <a14:m>
                  <m:oMath xmlns:m="http://schemas.openxmlformats.org/officeDocument/2006/math">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𝒌</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𝟏</m:t>
                        </m:r>
                      </m:e>
                    </m:d>
                  </m:oMath>
                </a14:m>
                <a:r>
                  <a:rPr lang="zh-CN" altLang="en-US" sz="2400" b="1">
                    <a:solidFill>
                      <a:schemeClr val="accent6">
                        <a:lumMod val="50000"/>
                      </a:schemeClr>
                    </a:solidFill>
                  </a:rPr>
                  <a:t>成立</a:t>
                </a:r>
              </a:p>
              <a:p>
                <a:pPr marL="800100" lvl="1" indent="-342900">
                  <a:spcBef>
                    <a:spcPts val="600"/>
                  </a:spcBef>
                  <a:spcAft>
                    <a:spcPts val="600"/>
                  </a:spcAft>
                  <a:buFont typeface="Arial" panose="020B0604020202020204" pitchFamily="34" charset="0"/>
                  <a:buChar char="•"/>
                </a:pPr>
                <a:r>
                  <a:rPr lang="zh-CN" altLang="en-US" sz="2400" b="1">
                    <a:solidFill>
                      <a:schemeClr val="accent6">
                        <a:lumMod val="50000"/>
                      </a:schemeClr>
                    </a:solidFill>
                  </a:rPr>
                  <a:t>这里假定</a:t>
                </a:r>
                <a14:m>
                  <m:oMath xmlns:m="http://schemas.openxmlformats.org/officeDocument/2006/math">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e>
                    </m:d>
                    <m:r>
                      <a:rPr lang="en-US" altLang="zh-CN" sz="2400" b="1">
                        <a:solidFill>
                          <a:schemeClr val="accent6">
                            <a:lumMod val="50000"/>
                          </a:schemeClr>
                        </a:solidFill>
                        <a:latin typeface="Cambria Math" panose="02040503050406030204" pitchFamily="18" charset="0"/>
                      </a:rPr>
                      <m:t>,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𝟏</m:t>
                        </m:r>
                      </m:e>
                    </m:d>
                    <m:r>
                      <a:rPr lang="en-US" altLang="zh-CN" sz="2400" b="1">
                        <a:solidFill>
                          <a:schemeClr val="accent6">
                            <a:lumMod val="50000"/>
                          </a:schemeClr>
                        </a:solidFill>
                        <a:latin typeface="Cambria Math" panose="02040503050406030204" pitchFamily="18" charset="0"/>
                      </a:rPr>
                      <m:t>, ⋯,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𝒌</m:t>
                        </m:r>
                      </m:e>
                    </m:d>
                  </m:oMath>
                </a14:m>
                <a:r>
                  <a:rPr lang="zh-CN" altLang="en-US" sz="2400" b="1">
                    <a:solidFill>
                      <a:schemeClr val="accent6">
                        <a:lumMod val="50000"/>
                      </a:schemeClr>
                    </a:solidFill>
                  </a:rPr>
                  <a:t>成立都是归纳假设</a:t>
                </a:r>
              </a:p>
            </p:txBody>
          </p:sp>
        </mc:Choice>
        <mc:Fallback xmlns="">
          <p:sp>
            <p:nvSpPr>
              <p:cNvPr id="2" name="文本框 1">
                <a:extLst>
                  <a:ext uri="{FF2B5EF4-FFF2-40B4-BE49-F238E27FC236}">
                    <a16:creationId xmlns:a16="http://schemas.microsoft.com/office/drawing/2014/main" id="{A02D1D80-6015-4EBF-AFBC-E00EC5F3DB64}"/>
                  </a:ext>
                </a:extLst>
              </p:cNvPr>
              <p:cNvSpPr txBox="1">
                <a:spLocks noRot="1" noChangeAspect="1" noMove="1" noResize="1" noEditPoints="1" noAdjustHandles="1" noChangeArrowheads="1" noChangeShapeType="1" noTextEdit="1"/>
              </p:cNvSpPr>
              <p:nvPr/>
            </p:nvSpPr>
            <p:spPr>
              <a:xfrm>
                <a:off x="1260862" y="1363869"/>
                <a:ext cx="9670273" cy="3194785"/>
              </a:xfrm>
              <a:prstGeom prst="rect">
                <a:avLst/>
              </a:prstGeom>
              <a:blipFill>
                <a:blip r:embed="rId2"/>
                <a:stretch>
                  <a:fillRect l="-883" t="-1145" r="-567" b="-3626"/>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ED968C77-0C7D-491E-B421-9D26314F8812}"/>
              </a:ext>
            </a:extLst>
          </p:cNvPr>
          <p:cNvSpPr txBox="1"/>
          <p:nvPr/>
        </p:nvSpPr>
        <p:spPr>
          <a:xfrm>
            <a:off x="1583204" y="4925905"/>
            <a:ext cx="9025587" cy="946413"/>
          </a:xfrm>
          <a:prstGeom prst="rect">
            <a:avLst/>
          </a:prstGeom>
          <a:solidFill>
            <a:schemeClr val="accent4">
              <a:lumMod val="20000"/>
              <a:lumOff val="80000"/>
            </a:schemeClr>
          </a:solidFill>
        </p:spPr>
        <p:txBody>
          <a:bodyPr wrap="square" rtlCol="0">
            <a:spAutoFit/>
          </a:bodyPr>
          <a:lstStyle/>
          <a:p>
            <a:pPr>
              <a:spcBef>
                <a:spcPts val="600"/>
              </a:spcBef>
              <a:spcAft>
                <a:spcPts val="300"/>
              </a:spcAft>
            </a:pPr>
            <a:r>
              <a:rPr lang="zh-CN" altLang="en-US" sz="2400" b="1">
                <a:solidFill>
                  <a:schemeClr val="accent4">
                    <a:lumMod val="50000"/>
                  </a:schemeClr>
                </a:solidFill>
              </a:rPr>
              <a:t>第二数学归纳法，又称为</a:t>
            </a:r>
            <a:r>
              <a:rPr lang="zh-CN" altLang="en-US" sz="2400" b="1">
                <a:solidFill>
                  <a:srgbClr val="C00000"/>
                </a:solidFill>
              </a:rPr>
              <a:t>强归纳法</a:t>
            </a:r>
            <a:r>
              <a:rPr lang="en-US" altLang="zh-CN" sz="2400">
                <a:solidFill>
                  <a:schemeClr val="accent4">
                    <a:lumMod val="50000"/>
                  </a:schemeClr>
                </a:solidFill>
              </a:rPr>
              <a:t>(strong mathematical induction)</a:t>
            </a:r>
          </a:p>
          <a:p>
            <a:pPr algn="ctr">
              <a:spcBef>
                <a:spcPts val="600"/>
              </a:spcBef>
              <a:spcAft>
                <a:spcPts val="300"/>
              </a:spcAft>
            </a:pPr>
            <a:r>
              <a:rPr lang="zh-CN" altLang="en-US" sz="2400" b="1">
                <a:solidFill>
                  <a:schemeClr val="accent2">
                    <a:lumMod val="50000"/>
                  </a:schemeClr>
                </a:solidFill>
              </a:rPr>
              <a:t>通过增强归纳假设简化第一数学归纳法的归纳步证明</a:t>
            </a:r>
          </a:p>
        </p:txBody>
      </p:sp>
    </p:spTree>
    <p:extLst>
      <p:ext uri="{BB962C8B-B14F-4D97-AF65-F5344CB8AC3E}">
        <p14:creationId xmlns:p14="http://schemas.microsoft.com/office/powerpoint/2010/main" val="2421706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18</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第二数学归纳法举例</a:t>
            </a:r>
          </a:p>
        </p:txBody>
      </p:sp>
      <p:sp>
        <p:nvSpPr>
          <p:cNvPr id="11" name="文本框 10">
            <a:extLst>
              <a:ext uri="{FF2B5EF4-FFF2-40B4-BE49-F238E27FC236}">
                <a16:creationId xmlns:a16="http://schemas.microsoft.com/office/drawing/2014/main" id="{8DFAD55B-8835-4874-AF5E-60761D4139B8}"/>
              </a:ext>
            </a:extLst>
          </p:cNvPr>
          <p:cNvSpPr txBox="1"/>
          <p:nvPr/>
        </p:nvSpPr>
        <p:spPr>
          <a:xfrm>
            <a:off x="598637" y="1209689"/>
            <a:ext cx="922294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证明任意大于等于</a:t>
            </a:r>
            <a:r>
              <a:rPr lang="en-US" altLang="zh-CN" sz="2400" b="1">
                <a:solidFill>
                  <a:srgbClr val="002060"/>
                </a:solidFill>
                <a:latin typeface="楷体" panose="02010609060101010101" pitchFamily="49" charset="-122"/>
                <a:ea typeface="楷体" panose="02010609060101010101" pitchFamily="49" charset="-122"/>
              </a:rPr>
              <a:t>8</a:t>
            </a:r>
            <a:r>
              <a:rPr lang="zh-CN" altLang="en-US" sz="2400" b="1">
                <a:solidFill>
                  <a:srgbClr val="002060"/>
                </a:solidFill>
                <a:latin typeface="楷体" panose="02010609060101010101" pitchFamily="49" charset="-122"/>
                <a:ea typeface="楷体" panose="02010609060101010101" pitchFamily="49" charset="-122"/>
              </a:rPr>
              <a:t>分的邮资都可以由若干张</a:t>
            </a:r>
            <a:r>
              <a:rPr lang="en-US" altLang="zh-CN" sz="2400" b="1">
                <a:solidFill>
                  <a:srgbClr val="002060"/>
                </a:solidFill>
                <a:latin typeface="楷体" panose="02010609060101010101" pitchFamily="49" charset="-122"/>
                <a:ea typeface="楷体" panose="02010609060101010101" pitchFamily="49" charset="-122"/>
              </a:rPr>
              <a:t>3</a:t>
            </a:r>
            <a:r>
              <a:rPr lang="zh-CN" altLang="en-US" sz="2400" b="1">
                <a:solidFill>
                  <a:srgbClr val="002060"/>
                </a:solidFill>
                <a:latin typeface="楷体" panose="02010609060101010101" pitchFamily="49" charset="-122"/>
                <a:ea typeface="楷体" panose="02010609060101010101" pitchFamily="49" charset="-122"/>
              </a:rPr>
              <a:t>分和</a:t>
            </a:r>
            <a:r>
              <a:rPr lang="en-US" altLang="zh-CN" sz="2400" b="1">
                <a:solidFill>
                  <a:srgbClr val="002060"/>
                </a:solidFill>
                <a:latin typeface="楷体" panose="02010609060101010101" pitchFamily="49" charset="-122"/>
                <a:ea typeface="楷体" panose="02010609060101010101" pitchFamily="49" charset="-122"/>
              </a:rPr>
              <a:t>5</a:t>
            </a:r>
            <a:r>
              <a:rPr lang="zh-CN" altLang="en-US" sz="2400" b="1">
                <a:solidFill>
                  <a:srgbClr val="002060"/>
                </a:solidFill>
                <a:latin typeface="楷体" panose="02010609060101010101" pitchFamily="49" charset="-122"/>
                <a:ea typeface="楷体" panose="02010609060101010101" pitchFamily="49" charset="-122"/>
              </a:rPr>
              <a:t>分的邮票支付。</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4C8408E-6F89-474C-B9F4-E0486D8148C2}"/>
                  </a:ext>
                </a:extLst>
              </p:cNvPr>
              <p:cNvSpPr txBox="1"/>
              <p:nvPr/>
            </p:nvSpPr>
            <p:spPr>
              <a:xfrm>
                <a:off x="1425870" y="1908647"/>
                <a:ext cx="9340257" cy="3339376"/>
              </a:xfrm>
              <a:prstGeom prst="rect">
                <a:avLst/>
              </a:prstGeom>
              <a:solidFill>
                <a:schemeClr val="accent6">
                  <a:lumMod val="20000"/>
                  <a:lumOff val="80000"/>
                  <a:alpha val="50000"/>
                </a:schemeClr>
              </a:solidFill>
            </p:spPr>
            <p:txBody>
              <a:bodyPr wrap="square" rtlCol="0">
                <a:spAutoFit/>
              </a:bodyPr>
              <a:lstStyle/>
              <a:p>
                <a:pPr>
                  <a:spcBef>
                    <a:spcPts val="600"/>
                  </a:spcBef>
                  <a:spcAft>
                    <a:spcPts val="300"/>
                  </a:spcAft>
                </a:pPr>
                <a:r>
                  <a:rPr lang="zh-CN" altLang="en-US" sz="2400" b="1">
                    <a:solidFill>
                      <a:schemeClr val="accent2">
                        <a:lumMod val="50000"/>
                      </a:schemeClr>
                    </a:solidFill>
                  </a:rPr>
                  <a:t>令</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𝑷</m:t>
                    </m:r>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𝒏</m:t>
                    </m:r>
                    <m:r>
                      <a:rPr lang="en-US" altLang="zh-CN" sz="2400" b="1" i="1" smtClean="0">
                        <a:solidFill>
                          <a:schemeClr val="accent2">
                            <a:lumMod val="50000"/>
                          </a:schemeClr>
                        </a:solidFill>
                        <a:latin typeface="Cambria Math" panose="02040503050406030204" pitchFamily="18" charset="0"/>
                      </a:rPr>
                      <m:t>)</m:t>
                    </m:r>
                  </m:oMath>
                </a14:m>
                <a:r>
                  <a:rPr lang="zh-CN" altLang="en-US" sz="2400" b="1">
                    <a:solidFill>
                      <a:schemeClr val="accent2">
                        <a:lumMod val="50000"/>
                      </a:schemeClr>
                    </a:solidFill>
                  </a:rPr>
                  <a:t>是</a:t>
                </a:r>
                <a14:m>
                  <m:oMath xmlns:m="http://schemas.openxmlformats.org/officeDocument/2006/math">
                    <m:r>
                      <a:rPr lang="en-US" altLang="zh-CN" sz="2400" b="1" i="1" smtClean="0">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𝒔</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𝒕</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𝟑</m:t>
                        </m:r>
                        <m:r>
                          <a:rPr lang="en-US" altLang="zh-CN" sz="2400" b="1" i="1">
                            <a:solidFill>
                              <a:srgbClr val="C00000"/>
                            </a:solidFill>
                            <a:latin typeface="Cambria Math" panose="02040503050406030204" pitchFamily="18" charset="0"/>
                          </a:rPr>
                          <m:t>𝒔</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𝟓</m:t>
                        </m:r>
                        <m:r>
                          <a:rPr lang="en-US" altLang="zh-CN" sz="2400" b="1" i="1">
                            <a:solidFill>
                              <a:srgbClr val="C00000"/>
                            </a:solidFill>
                            <a:latin typeface="Cambria Math" panose="02040503050406030204" pitchFamily="18" charset="0"/>
                          </a:rPr>
                          <m:t>𝒕</m:t>
                        </m:r>
                        <m:r>
                          <a:rPr lang="en-US" altLang="zh-CN" sz="2400" b="1" i="1">
                            <a:solidFill>
                              <a:srgbClr val="C00000"/>
                            </a:solidFill>
                            <a:latin typeface="Cambria Math" panose="02040503050406030204" pitchFamily="18" charset="0"/>
                          </a:rPr>
                          <m:t> = </m:t>
                        </m:r>
                        <m:r>
                          <a:rPr lang="en-US" altLang="zh-CN" sz="2400" b="1" i="1">
                            <a:solidFill>
                              <a:srgbClr val="C00000"/>
                            </a:solidFill>
                            <a:latin typeface="Cambria Math" panose="02040503050406030204" pitchFamily="18" charset="0"/>
                          </a:rPr>
                          <m:t>𝒏</m:t>
                        </m:r>
                      </m:e>
                    </m:d>
                  </m:oMath>
                </a14:m>
                <a:endParaRPr lang="en-US" altLang="zh-CN" sz="2400" b="1">
                  <a:solidFill>
                    <a:srgbClr val="C00000"/>
                  </a:solidFill>
                </a:endParaRPr>
              </a:p>
              <a:p>
                <a:pPr marL="342900" indent="-342900">
                  <a:spcBef>
                    <a:spcPts val="600"/>
                  </a:spcBef>
                  <a:spcAft>
                    <a:spcPts val="300"/>
                  </a:spcAft>
                  <a:buFont typeface="Arial" panose="020B0604020202020204" pitchFamily="34" charset="0"/>
                  <a:buChar char="•"/>
                </a:pPr>
                <a:r>
                  <a:rPr lang="zh-CN" altLang="en-US" sz="2400" b="1">
                    <a:solidFill>
                      <a:srgbClr val="C00000"/>
                    </a:solidFill>
                    <a:latin typeface="+mn-ea"/>
                  </a:rPr>
                  <a:t>归纳基：</a:t>
                </a:r>
                <a:r>
                  <a:rPr lang="zh-CN" altLang="en-US" sz="2400" b="1">
                    <a:solidFill>
                      <a:srgbClr val="002060"/>
                    </a:solidFill>
                    <a:latin typeface="楷体" panose="02010609060101010101" pitchFamily="49" charset="-122"/>
                    <a:ea typeface="楷体" panose="02010609060101010101" pitchFamily="49" charset="-122"/>
                  </a:rPr>
                  <a:t>验证</a:t>
                </a:r>
                <a14:m>
                  <m:oMath xmlns:m="http://schemas.openxmlformats.org/officeDocument/2006/math">
                    <m:r>
                      <a:rPr lang="en-US" altLang="zh-CN" sz="2400" b="1" i="1" smtClean="0">
                        <a:solidFill>
                          <a:srgbClr val="002060"/>
                        </a:solidFill>
                        <a:latin typeface="Cambria Math" panose="02040503050406030204" pitchFamily="18" charset="0"/>
                      </a:rPr>
                      <m:t>𝑷</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𝟖</m:t>
                    </m:r>
                    <m:r>
                      <a:rPr lang="en-US" altLang="zh-CN" sz="2400" b="1" i="1">
                        <a:solidFill>
                          <a:srgbClr val="002060"/>
                        </a:solidFill>
                        <a:latin typeface="Cambria Math" panose="02040503050406030204" pitchFamily="18" charset="0"/>
                      </a:rPr>
                      <m:t>), </m:t>
                    </m:r>
                    <m:r>
                      <a:rPr lang="en-US" altLang="zh-CN" sz="2400" b="1" i="1">
                        <a:solidFill>
                          <a:srgbClr val="002060"/>
                        </a:solidFill>
                        <a:latin typeface="Cambria Math" panose="02040503050406030204" pitchFamily="18" charset="0"/>
                      </a:rPr>
                      <m:t>𝑷</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𝟗</m:t>
                    </m:r>
                    <m:r>
                      <a:rPr lang="en-US" altLang="zh-CN" sz="2400" b="1" i="1">
                        <a:solidFill>
                          <a:srgbClr val="002060"/>
                        </a:solidFill>
                        <a:latin typeface="Cambria Math" panose="02040503050406030204" pitchFamily="18" charset="0"/>
                      </a:rPr>
                      <m:t>), </m:t>
                    </m:r>
                    <m:r>
                      <a:rPr lang="en-US" altLang="zh-CN" sz="2400" b="1" i="1">
                        <a:solidFill>
                          <a:srgbClr val="002060"/>
                        </a:solidFill>
                        <a:latin typeface="Cambria Math" panose="02040503050406030204" pitchFamily="18" charset="0"/>
                      </a:rPr>
                      <m:t>𝑷</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𝟏𝟎</m:t>
                    </m:r>
                    <m:r>
                      <a:rPr lang="en-US" altLang="zh-CN" sz="2400" b="1" i="1" smtClean="0">
                        <a:solidFill>
                          <a:srgbClr val="002060"/>
                        </a:solidFill>
                        <a:latin typeface="Cambria Math" panose="02040503050406030204" pitchFamily="18" charset="0"/>
                      </a:rPr>
                      <m:t>)</m:t>
                    </m:r>
                  </m:oMath>
                </a14:m>
                <a:r>
                  <a:rPr lang="zh-CN" altLang="en-US" sz="2400" b="1">
                    <a:solidFill>
                      <a:srgbClr val="002060"/>
                    </a:solidFill>
                    <a:latin typeface="楷体" panose="02010609060101010101" pitchFamily="49" charset="-122"/>
                    <a:ea typeface="楷体" panose="02010609060101010101" pitchFamily="49" charset="-122"/>
                  </a:rPr>
                  <a:t>都成立</a:t>
                </a:r>
              </a:p>
              <a:p>
                <a:pPr marL="342900" indent="-342900">
                  <a:spcBef>
                    <a:spcPts val="600"/>
                  </a:spcBef>
                  <a:spcAft>
                    <a:spcPts val="300"/>
                  </a:spcAft>
                  <a:buFont typeface="Arial" panose="020B0604020202020204" pitchFamily="34" charset="0"/>
                  <a:buChar char="•"/>
                </a:pPr>
                <a:r>
                  <a:rPr lang="zh-CN" altLang="en-US" sz="2400" b="1">
                    <a:solidFill>
                      <a:srgbClr val="C00000"/>
                    </a:solidFill>
                    <a:latin typeface="+mn-ea"/>
                  </a:rPr>
                  <a:t>归纳步：</a:t>
                </a:r>
                <a:r>
                  <a:rPr lang="zh-CN" altLang="en-US" sz="2400" b="1">
                    <a:solidFill>
                      <a:srgbClr val="002060"/>
                    </a:solidFill>
                    <a:latin typeface="楷体" panose="02010609060101010101" pitchFamily="49" charset="-122"/>
                    <a:ea typeface="楷体" panose="02010609060101010101" pitchFamily="49" charset="-122"/>
                  </a:rPr>
                  <a:t>对任意</a:t>
                </a:r>
                <a14:m>
                  <m:oMath xmlns:m="http://schemas.openxmlformats.org/officeDocument/2006/math">
                    <m:r>
                      <a:rPr lang="en-US" altLang="zh-CN" sz="2400" b="1">
                        <a:solidFill>
                          <a:srgbClr val="002060"/>
                        </a:solidFill>
                        <a:latin typeface="Cambria Math" panose="02040503050406030204" pitchFamily="18" charset="0"/>
                        <a:ea typeface="楷体" panose="02010609060101010101" pitchFamily="49" charset="-122"/>
                      </a:rPr>
                      <m:t>𝒌</m:t>
                    </m:r>
                    <m:r>
                      <a:rPr lang="en-US" altLang="zh-CN" sz="2400" b="1">
                        <a:solidFill>
                          <a:srgbClr val="002060"/>
                        </a:solidFill>
                        <a:latin typeface="Cambria Math" panose="02040503050406030204" pitchFamily="18" charset="0"/>
                        <a:ea typeface="楷体" panose="02010609060101010101" pitchFamily="49" charset="-122"/>
                      </a:rPr>
                      <m:t>≥</m:t>
                    </m:r>
                    <m:r>
                      <a:rPr lang="en-US" altLang="zh-CN" sz="2400" b="1">
                        <a:solidFill>
                          <a:srgbClr val="002060"/>
                        </a:solidFill>
                        <a:latin typeface="Cambria Math" panose="02040503050406030204" pitchFamily="18" charset="0"/>
                        <a:ea typeface="楷体" panose="02010609060101010101" pitchFamily="49" charset="-122"/>
                      </a:rPr>
                      <m:t>𝟏𝟎</m:t>
                    </m:r>
                  </m:oMath>
                </a14:m>
                <a:r>
                  <a:rPr lang="zh-CN" altLang="en-US" sz="2400" b="1">
                    <a:solidFill>
                      <a:srgbClr val="002060"/>
                    </a:solidFill>
                    <a:latin typeface="楷体" panose="02010609060101010101" pitchFamily="49" charset="-122"/>
                    <a:ea typeface="楷体" panose="02010609060101010101" pitchFamily="49" charset="-122"/>
                  </a:rPr>
                  <a:t>，假定</a:t>
                </a:r>
                <a14:m>
                  <m:oMath xmlns:m="http://schemas.openxmlformats.org/officeDocument/2006/math">
                    <m:r>
                      <a:rPr lang="en-US" altLang="zh-CN" sz="2400" b="1">
                        <a:solidFill>
                          <a:srgbClr val="002060"/>
                        </a:solidFill>
                        <a:latin typeface="Cambria Math" panose="02040503050406030204" pitchFamily="18" charset="0"/>
                        <a:ea typeface="楷体" panose="02010609060101010101" pitchFamily="49" charset="-122"/>
                      </a:rPr>
                      <m:t>𝑷</m:t>
                    </m:r>
                    <m:d>
                      <m:dPr>
                        <m:ctrlPr>
                          <a:rPr lang="en-US" altLang="zh-CN" sz="2400" b="1" i="1">
                            <a:solidFill>
                              <a:srgbClr val="002060"/>
                            </a:solidFill>
                            <a:latin typeface="Cambria Math" panose="02040503050406030204" pitchFamily="18" charset="0"/>
                            <a:ea typeface="楷体" panose="02010609060101010101" pitchFamily="49" charset="-122"/>
                          </a:rPr>
                        </m:ctrlPr>
                      </m:dPr>
                      <m:e>
                        <m:r>
                          <a:rPr lang="en-US" altLang="zh-CN" sz="2400" b="1">
                            <a:solidFill>
                              <a:srgbClr val="002060"/>
                            </a:solidFill>
                            <a:latin typeface="Cambria Math" panose="02040503050406030204" pitchFamily="18" charset="0"/>
                            <a:ea typeface="楷体" panose="02010609060101010101" pitchFamily="49" charset="-122"/>
                          </a:rPr>
                          <m:t>𝟖</m:t>
                        </m:r>
                      </m:e>
                    </m:d>
                    <m:r>
                      <a:rPr lang="en-US" altLang="zh-CN" sz="2400" b="1">
                        <a:solidFill>
                          <a:srgbClr val="002060"/>
                        </a:solidFill>
                        <a:latin typeface="Cambria Math" panose="02040503050406030204" pitchFamily="18" charset="0"/>
                        <a:ea typeface="楷体" panose="02010609060101010101" pitchFamily="49" charset="-122"/>
                      </a:rPr>
                      <m:t>, </m:t>
                    </m:r>
                    <m:r>
                      <a:rPr lang="en-US" altLang="zh-CN" sz="2400" b="1">
                        <a:solidFill>
                          <a:srgbClr val="002060"/>
                        </a:solidFill>
                        <a:latin typeface="Cambria Math" panose="02040503050406030204" pitchFamily="18" charset="0"/>
                        <a:ea typeface="楷体" panose="02010609060101010101" pitchFamily="49" charset="-122"/>
                      </a:rPr>
                      <m:t>𝑷</m:t>
                    </m:r>
                    <m:d>
                      <m:dPr>
                        <m:ctrlPr>
                          <a:rPr lang="en-US" altLang="zh-CN" sz="2400" b="1" i="1">
                            <a:solidFill>
                              <a:srgbClr val="002060"/>
                            </a:solidFill>
                            <a:latin typeface="Cambria Math" panose="02040503050406030204" pitchFamily="18" charset="0"/>
                            <a:ea typeface="楷体" panose="02010609060101010101" pitchFamily="49" charset="-122"/>
                          </a:rPr>
                        </m:ctrlPr>
                      </m:dPr>
                      <m:e>
                        <m:r>
                          <a:rPr lang="en-US" altLang="zh-CN" sz="2400" b="1">
                            <a:solidFill>
                              <a:srgbClr val="002060"/>
                            </a:solidFill>
                            <a:latin typeface="Cambria Math" panose="02040503050406030204" pitchFamily="18" charset="0"/>
                            <a:ea typeface="楷体" panose="02010609060101010101" pitchFamily="49" charset="-122"/>
                          </a:rPr>
                          <m:t>𝟗</m:t>
                        </m:r>
                      </m:e>
                    </m:d>
                    <m:r>
                      <a:rPr lang="en-US" altLang="zh-CN" sz="2400" b="1">
                        <a:solidFill>
                          <a:srgbClr val="002060"/>
                        </a:solidFill>
                        <a:latin typeface="Cambria Math" panose="02040503050406030204" pitchFamily="18" charset="0"/>
                        <a:ea typeface="楷体" panose="02010609060101010101" pitchFamily="49" charset="-122"/>
                      </a:rPr>
                      <m:t>, ⋯, </m:t>
                    </m:r>
                    <m:r>
                      <a:rPr lang="en-US" altLang="zh-CN" sz="2400" b="1">
                        <a:solidFill>
                          <a:srgbClr val="002060"/>
                        </a:solidFill>
                        <a:latin typeface="Cambria Math" panose="02040503050406030204" pitchFamily="18" charset="0"/>
                        <a:ea typeface="楷体" panose="02010609060101010101" pitchFamily="49" charset="-122"/>
                      </a:rPr>
                      <m:t>𝑷</m:t>
                    </m:r>
                    <m:d>
                      <m:dPr>
                        <m:ctrlPr>
                          <a:rPr lang="en-US" altLang="zh-CN" sz="2400" b="1" i="1">
                            <a:solidFill>
                              <a:srgbClr val="002060"/>
                            </a:solidFill>
                            <a:latin typeface="Cambria Math" panose="02040503050406030204" pitchFamily="18" charset="0"/>
                            <a:ea typeface="楷体" panose="02010609060101010101" pitchFamily="49" charset="-122"/>
                          </a:rPr>
                        </m:ctrlPr>
                      </m:dPr>
                      <m:e>
                        <m:r>
                          <a:rPr lang="en-US" altLang="zh-CN" sz="2400" b="1">
                            <a:solidFill>
                              <a:srgbClr val="002060"/>
                            </a:solidFill>
                            <a:latin typeface="Cambria Math" panose="02040503050406030204" pitchFamily="18" charset="0"/>
                            <a:ea typeface="楷体" panose="02010609060101010101" pitchFamily="49" charset="-122"/>
                          </a:rPr>
                          <m:t>𝒌</m:t>
                        </m:r>
                      </m:e>
                    </m:d>
                  </m:oMath>
                </a14:m>
                <a:r>
                  <a:rPr lang="zh-CN" altLang="en-US" sz="2400" b="1">
                    <a:solidFill>
                      <a:srgbClr val="002060"/>
                    </a:solidFill>
                    <a:latin typeface="楷体" panose="02010609060101010101" pitchFamily="49" charset="-122"/>
                    <a:ea typeface="楷体" panose="02010609060101010101" pitchFamily="49" charset="-122"/>
                  </a:rPr>
                  <a:t>都成立</a:t>
                </a:r>
              </a:p>
              <a:p>
                <a:pPr marL="800100" lvl="1" indent="-342900">
                  <a:lnSpc>
                    <a:spcPts val="3400"/>
                  </a:lnSpc>
                  <a:spcBef>
                    <a:spcPts val="600"/>
                  </a:spcBef>
                  <a:spcAft>
                    <a:spcPts val="300"/>
                  </a:spcAft>
                  <a:buFont typeface="Arial" panose="020B0604020202020204" pitchFamily="34" charset="0"/>
                  <a:buChar char="•"/>
                </a:pPr>
                <a:r>
                  <a:rPr lang="zh-CN" altLang="en-US" sz="2400" b="1">
                    <a:solidFill>
                      <a:schemeClr val="accent6">
                        <a:lumMod val="50000"/>
                      </a:schemeClr>
                    </a:solidFill>
                  </a:rPr>
                  <a:t>考虑</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𝑷</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𝒌</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𝟏</m:t>
                    </m:r>
                    <m:r>
                      <a:rPr lang="en-US" altLang="zh-CN" sz="2400" b="1" i="1" smtClean="0">
                        <a:solidFill>
                          <a:schemeClr val="accent6">
                            <a:lumMod val="50000"/>
                          </a:schemeClr>
                        </a:solidFill>
                        <a:latin typeface="Cambria Math" panose="02040503050406030204" pitchFamily="18" charset="0"/>
                      </a:rPr>
                      <m:t>)</m:t>
                    </m:r>
                  </m:oMath>
                </a14:m>
                <a:r>
                  <a:rPr lang="zh-CN" altLang="en-US" sz="2400" b="1">
                    <a:solidFill>
                      <a:schemeClr val="accent6">
                        <a:lumMod val="50000"/>
                      </a:schemeClr>
                    </a:solidFill>
                  </a:rPr>
                  <a:t>，由于</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𝒌</m:t>
                    </m:r>
                    <m:r>
                      <a:rPr lang="en-US" altLang="zh-CN" sz="2400" b="1" i="1">
                        <a:solidFill>
                          <a:schemeClr val="accent6">
                            <a:lumMod val="50000"/>
                          </a:schemeClr>
                        </a:solidFill>
                        <a:latin typeface="Cambria Math" panose="02040503050406030204" pitchFamily="18" charset="0"/>
                      </a:rPr>
                      <m:t>≥</m:t>
                    </m:r>
                    <m:r>
                      <a:rPr lang="en-US" altLang="zh-CN" sz="2400" b="1" i="1" smtClean="0">
                        <a:solidFill>
                          <a:schemeClr val="accent6">
                            <a:lumMod val="50000"/>
                          </a:schemeClr>
                        </a:solidFill>
                        <a:latin typeface="Cambria Math" panose="02040503050406030204" pitchFamily="18" charset="0"/>
                      </a:rPr>
                      <m:t>𝟏𝟎</m:t>
                    </m:r>
                  </m:oMath>
                </a14:m>
                <a:r>
                  <a:rPr lang="zh-CN" altLang="en-US" sz="2400" b="1">
                    <a:solidFill>
                      <a:schemeClr val="accent6">
                        <a:lumMod val="50000"/>
                      </a:schemeClr>
                    </a:solidFill>
                  </a:rPr>
                  <a:t>，因此</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𝒌</m:t>
                    </m:r>
                    <m:r>
                      <a:rPr lang="en-US" altLang="zh-CN" sz="2400" b="1" i="1" smtClean="0">
                        <a:solidFill>
                          <a:schemeClr val="accent6">
                            <a:lumMod val="50000"/>
                          </a:schemeClr>
                        </a:solidFill>
                        <a:latin typeface="Cambria Math" panose="02040503050406030204" pitchFamily="18" charset="0"/>
                      </a:rPr>
                      <m:t>−</m:t>
                    </m:r>
                    <m:r>
                      <a:rPr lang="en-US" altLang="zh-CN" sz="2400" b="1" i="1" smtClean="0">
                        <a:solidFill>
                          <a:schemeClr val="accent6">
                            <a:lumMod val="50000"/>
                          </a:schemeClr>
                        </a:solidFill>
                        <a:latin typeface="Cambria Math" panose="02040503050406030204" pitchFamily="18" charset="0"/>
                      </a:rPr>
                      <m:t>𝟐</m:t>
                    </m:r>
                    <m:r>
                      <a:rPr lang="en-US" altLang="zh-CN" sz="2400" b="1" i="1">
                        <a:solidFill>
                          <a:schemeClr val="accent6">
                            <a:lumMod val="50000"/>
                          </a:schemeClr>
                        </a:solidFill>
                        <a:latin typeface="Cambria Math" panose="02040503050406030204" pitchFamily="18" charset="0"/>
                      </a:rPr>
                      <m:t>≥</m:t>
                    </m:r>
                    <m:r>
                      <a:rPr lang="en-US" altLang="zh-CN" sz="2400" b="1" i="1" smtClean="0">
                        <a:solidFill>
                          <a:schemeClr val="accent6">
                            <a:lumMod val="50000"/>
                          </a:schemeClr>
                        </a:solidFill>
                        <a:latin typeface="Cambria Math" panose="02040503050406030204" pitchFamily="18" charset="0"/>
                      </a:rPr>
                      <m:t>𝟖</m:t>
                    </m:r>
                  </m:oMath>
                </a14:m>
                <a:r>
                  <a:rPr lang="zh-CN" altLang="en-US" sz="2400" b="1">
                    <a:solidFill>
                      <a:schemeClr val="accent6">
                        <a:lumMod val="50000"/>
                      </a:schemeClr>
                    </a:solidFill>
                  </a:rPr>
                  <a:t>，根据</a:t>
                </a:r>
                <a:r>
                  <a:rPr lang="zh-CN" altLang="en-US" sz="2400" b="1">
                    <a:solidFill>
                      <a:srgbClr val="C00000"/>
                    </a:solidFill>
                  </a:rPr>
                  <a:t>归纳假设有</a:t>
                </a:r>
                <a14:m>
                  <m:oMath xmlns:m="http://schemas.openxmlformats.org/officeDocument/2006/math">
                    <m:r>
                      <a:rPr lang="en-US" altLang="zh-CN" sz="2400" b="1" i="1" smtClean="0">
                        <a:solidFill>
                          <a:srgbClr val="C00000"/>
                        </a:solidFill>
                        <a:latin typeface="Cambria Math" panose="02040503050406030204" pitchFamily="18" charset="0"/>
                      </a:rPr>
                      <m:t>𝑷</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𝒌</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𝟐</m:t>
                    </m:r>
                    <m:r>
                      <a:rPr lang="en-US" altLang="zh-CN" sz="2400" b="1" i="1" smtClean="0">
                        <a:solidFill>
                          <a:srgbClr val="C00000"/>
                        </a:solidFill>
                        <a:latin typeface="Cambria Math" panose="02040503050406030204" pitchFamily="18" charset="0"/>
                      </a:rPr>
                      <m:t>)</m:t>
                    </m:r>
                  </m:oMath>
                </a14:m>
                <a:r>
                  <a:rPr lang="zh-CN" altLang="en-US" sz="2400" b="1">
                    <a:solidFill>
                      <a:srgbClr val="C00000"/>
                    </a:solidFill>
                  </a:rPr>
                  <a:t>成立</a:t>
                </a:r>
                <a:r>
                  <a:rPr lang="zh-CN" altLang="en-US" sz="2400" b="1">
                    <a:solidFill>
                      <a:schemeClr val="accent6">
                        <a:lumMod val="50000"/>
                      </a:schemeClr>
                    </a:solidFill>
                  </a:rPr>
                  <a:t>，即存在</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𝒔</m:t>
                    </m:r>
                    <m:r>
                      <a:rPr lang="en-US" altLang="zh-CN" sz="2400" b="1" i="1">
                        <a:solidFill>
                          <a:schemeClr val="accent6">
                            <a:lumMod val="50000"/>
                          </a:schemeClr>
                        </a:solidFill>
                        <a:latin typeface="Cambria Math" panose="02040503050406030204" pitchFamily="18" charset="0"/>
                      </a:rPr>
                      <m:t>, </m:t>
                    </m:r>
                    <m:r>
                      <a:rPr lang="en-US" altLang="zh-CN" sz="2400" b="1" i="1" smtClean="0">
                        <a:solidFill>
                          <a:schemeClr val="accent6">
                            <a:lumMod val="50000"/>
                          </a:schemeClr>
                        </a:solidFill>
                        <a:latin typeface="Cambria Math" panose="02040503050406030204" pitchFamily="18" charset="0"/>
                      </a:rPr>
                      <m:t>𝒕</m:t>
                    </m:r>
                  </m:oMath>
                </a14:m>
                <a:r>
                  <a:rPr lang="zh-CN" altLang="en-US" sz="2400" b="1">
                    <a:solidFill>
                      <a:schemeClr val="accent6">
                        <a:lumMod val="50000"/>
                      </a:schemeClr>
                    </a:solidFill>
                  </a:rPr>
                  <a:t>使得</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𝟑</m:t>
                    </m:r>
                    <m:r>
                      <a:rPr lang="en-US" altLang="zh-CN" sz="2400" b="1" i="1" smtClean="0">
                        <a:solidFill>
                          <a:schemeClr val="accent6">
                            <a:lumMod val="50000"/>
                          </a:schemeClr>
                        </a:solidFill>
                        <a:latin typeface="Cambria Math" panose="02040503050406030204" pitchFamily="18" charset="0"/>
                      </a:rPr>
                      <m:t>𝒔</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𝟓</m:t>
                    </m:r>
                    <m:r>
                      <a:rPr lang="en-US" altLang="zh-CN" sz="2400" b="1" i="1">
                        <a:solidFill>
                          <a:schemeClr val="accent6">
                            <a:lumMod val="50000"/>
                          </a:schemeClr>
                        </a:solidFill>
                        <a:latin typeface="Cambria Math" panose="02040503050406030204" pitchFamily="18" charset="0"/>
                      </a:rPr>
                      <m:t>𝒕</m:t>
                    </m:r>
                    <m:r>
                      <a:rPr lang="en-US" altLang="zh-CN" sz="2400" b="1" i="1">
                        <a:solidFill>
                          <a:schemeClr val="accent6">
                            <a:lumMod val="50000"/>
                          </a:schemeClr>
                        </a:solidFill>
                        <a:latin typeface="Cambria Math" panose="02040503050406030204" pitchFamily="18" charset="0"/>
                      </a:rPr>
                      <m:t>=</m:t>
                    </m:r>
                    <m:r>
                      <a:rPr lang="en-US" altLang="zh-CN" sz="2400" b="1" i="1" smtClean="0">
                        <a:solidFill>
                          <a:schemeClr val="accent6">
                            <a:lumMod val="50000"/>
                          </a:schemeClr>
                        </a:solidFill>
                        <a:latin typeface="Cambria Math" panose="02040503050406030204" pitchFamily="18" charset="0"/>
                      </a:rPr>
                      <m:t>𝒌</m:t>
                    </m:r>
                    <m:r>
                      <a:rPr lang="en-US" altLang="zh-CN" sz="2400" b="1" i="1" smtClean="0">
                        <a:solidFill>
                          <a:schemeClr val="accent6">
                            <a:lumMod val="50000"/>
                          </a:schemeClr>
                        </a:solidFill>
                        <a:latin typeface="Cambria Math" panose="02040503050406030204" pitchFamily="18" charset="0"/>
                      </a:rPr>
                      <m:t>−</m:t>
                    </m:r>
                    <m:r>
                      <a:rPr lang="en-US" altLang="zh-CN" sz="2400" b="1" i="1" smtClean="0">
                        <a:solidFill>
                          <a:schemeClr val="accent6">
                            <a:lumMod val="50000"/>
                          </a:schemeClr>
                        </a:solidFill>
                        <a:latin typeface="Cambria Math" panose="02040503050406030204" pitchFamily="18" charset="0"/>
                      </a:rPr>
                      <m:t>𝟐</m:t>
                    </m:r>
                  </m:oMath>
                </a14:m>
                <a:r>
                  <a:rPr lang="zh-CN" altLang="en-US" sz="2400" b="1">
                    <a:solidFill>
                      <a:schemeClr val="accent6">
                        <a:lumMod val="50000"/>
                      </a:schemeClr>
                    </a:solidFill>
                  </a:rPr>
                  <a:t>，取</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𝒔</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𝒔</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𝟏</m:t>
                    </m:r>
                    <m:r>
                      <a:rPr lang="en-US" altLang="zh-CN" sz="2400" b="1" i="1">
                        <a:solidFill>
                          <a:schemeClr val="accent6">
                            <a:lumMod val="50000"/>
                          </a:schemeClr>
                        </a:solidFill>
                        <a:latin typeface="Cambria Math" panose="02040503050406030204" pitchFamily="18" charset="0"/>
                      </a:rPr>
                      <m:t>,  </m:t>
                    </m:r>
                    <m:r>
                      <a:rPr lang="en-US" altLang="zh-CN" sz="2400" b="1" i="1">
                        <a:solidFill>
                          <a:schemeClr val="accent6">
                            <a:lumMod val="50000"/>
                          </a:schemeClr>
                        </a:solidFill>
                        <a:latin typeface="Cambria Math" panose="02040503050406030204" pitchFamily="18" charset="0"/>
                      </a:rPr>
                      <m:t>𝒕</m:t>
                    </m:r>
                    <m:r>
                      <a:rPr lang="en-US" altLang="zh-CN" sz="2400" b="1" i="1">
                        <a:solidFill>
                          <a:schemeClr val="accent6">
                            <a:lumMod val="50000"/>
                          </a:schemeClr>
                        </a:solidFill>
                        <a:latin typeface="Cambria Math" panose="02040503050406030204" pitchFamily="18" charset="0"/>
                      </a:rPr>
                      <m:t>′=</m:t>
                    </m:r>
                    <m:r>
                      <a:rPr lang="en-US" altLang="zh-CN" sz="2400" b="1" i="1" smtClean="0">
                        <a:solidFill>
                          <a:schemeClr val="accent6">
                            <a:lumMod val="50000"/>
                          </a:schemeClr>
                        </a:solidFill>
                        <a:latin typeface="Cambria Math" panose="02040503050406030204" pitchFamily="18" charset="0"/>
                      </a:rPr>
                      <m:t>𝒕</m:t>
                    </m:r>
                  </m:oMath>
                </a14:m>
                <a:r>
                  <a:rPr lang="zh-CN" altLang="en-US" sz="2400" b="1">
                    <a:solidFill>
                      <a:schemeClr val="accent6">
                        <a:lumMod val="50000"/>
                      </a:schemeClr>
                    </a:solidFill>
                  </a:rPr>
                  <a:t>有</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𝟑</m:t>
                    </m:r>
                    <m:sSup>
                      <m:sSupPr>
                        <m:ctrlPr>
                          <a:rPr lang="en-US" altLang="zh-CN" sz="2400" b="1" i="1" smtClean="0">
                            <a:solidFill>
                              <a:schemeClr val="accent6">
                                <a:lumMod val="50000"/>
                              </a:schemeClr>
                            </a:solidFill>
                            <a:latin typeface="Cambria Math" panose="02040503050406030204" pitchFamily="18" charset="0"/>
                          </a:rPr>
                        </m:ctrlPr>
                      </m:sSupPr>
                      <m:e>
                        <m:r>
                          <a:rPr lang="en-US" altLang="zh-CN" sz="2400" b="1" i="1" smtClean="0">
                            <a:solidFill>
                              <a:schemeClr val="accent6">
                                <a:lumMod val="50000"/>
                              </a:schemeClr>
                            </a:solidFill>
                            <a:latin typeface="Cambria Math" panose="02040503050406030204" pitchFamily="18" charset="0"/>
                          </a:rPr>
                          <m:t>𝒔</m:t>
                        </m:r>
                      </m:e>
                      <m:sup>
                        <m:r>
                          <a:rPr lang="en-US" altLang="zh-CN" sz="2400" b="1" i="1" smtClean="0">
                            <a:solidFill>
                              <a:schemeClr val="accent6">
                                <a:lumMod val="50000"/>
                              </a:schemeClr>
                            </a:solidFill>
                            <a:latin typeface="Cambria Math" panose="02040503050406030204" pitchFamily="18" charset="0"/>
                          </a:rPr>
                          <m:t>′</m:t>
                        </m:r>
                      </m:sup>
                    </m:sSup>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𝟓</m:t>
                    </m:r>
                    <m:sSup>
                      <m:sSupPr>
                        <m:ctrlPr>
                          <a:rPr lang="en-US" altLang="zh-CN" sz="2400" b="1" i="1">
                            <a:solidFill>
                              <a:schemeClr val="accent6">
                                <a:lumMod val="50000"/>
                              </a:schemeClr>
                            </a:solidFill>
                            <a:latin typeface="Cambria Math" panose="02040503050406030204" pitchFamily="18" charset="0"/>
                          </a:rPr>
                        </m:ctrlPr>
                      </m:sSupPr>
                      <m:e>
                        <m:r>
                          <a:rPr lang="en-US" altLang="zh-CN" sz="2400" b="1" i="1">
                            <a:solidFill>
                              <a:schemeClr val="accent6">
                                <a:lumMod val="50000"/>
                              </a:schemeClr>
                            </a:solidFill>
                            <a:latin typeface="Cambria Math" panose="02040503050406030204" pitchFamily="18" charset="0"/>
                          </a:rPr>
                          <m:t>𝒕</m:t>
                        </m:r>
                      </m:e>
                      <m:sup>
                        <m:r>
                          <a:rPr lang="en-US" altLang="zh-CN" sz="2400" b="1" i="1">
                            <a:solidFill>
                              <a:schemeClr val="accent6">
                                <a:lumMod val="50000"/>
                              </a:schemeClr>
                            </a:solidFill>
                            <a:latin typeface="Cambria Math" panose="02040503050406030204" pitchFamily="18" charset="0"/>
                          </a:rPr>
                          <m:t>′</m:t>
                        </m:r>
                      </m:sup>
                    </m:sSup>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𝒌</m:t>
                    </m:r>
                    <m:r>
                      <a:rPr lang="en-US" altLang="zh-CN" sz="2400" b="1" i="1">
                        <a:solidFill>
                          <a:schemeClr val="accent6">
                            <a:lumMod val="50000"/>
                          </a:schemeClr>
                        </a:solidFill>
                        <a:latin typeface="Cambria Math" panose="02040503050406030204" pitchFamily="18" charset="0"/>
                      </a:rPr>
                      <m:t>+</m:t>
                    </m:r>
                    <m:r>
                      <a:rPr lang="en-US" altLang="zh-CN" sz="2400" b="1" i="1" smtClean="0">
                        <a:solidFill>
                          <a:schemeClr val="accent6">
                            <a:lumMod val="50000"/>
                          </a:schemeClr>
                        </a:solidFill>
                        <a:latin typeface="Cambria Math" panose="02040503050406030204" pitchFamily="18" charset="0"/>
                      </a:rPr>
                      <m:t>𝟏</m:t>
                    </m:r>
                  </m:oMath>
                </a14:m>
                <a:r>
                  <a:rPr lang="zh-CN" altLang="en-US" sz="2400" b="1">
                    <a:solidFill>
                      <a:schemeClr val="accent6">
                        <a:lumMod val="50000"/>
                      </a:schemeClr>
                    </a:solidFill>
                  </a:rPr>
                  <a:t>，因此</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𝑷</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𝒌</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𝟏</m:t>
                    </m:r>
                    <m:r>
                      <a:rPr lang="en-US" altLang="zh-CN" sz="2400" b="1" i="1" smtClean="0">
                        <a:solidFill>
                          <a:schemeClr val="accent6">
                            <a:lumMod val="50000"/>
                          </a:schemeClr>
                        </a:solidFill>
                        <a:latin typeface="Cambria Math" panose="02040503050406030204" pitchFamily="18" charset="0"/>
                      </a:rPr>
                      <m:t>)</m:t>
                    </m:r>
                  </m:oMath>
                </a14:m>
                <a:r>
                  <a:rPr lang="zh-CN" altLang="en-US" sz="2400" b="1">
                    <a:solidFill>
                      <a:schemeClr val="accent6">
                        <a:lumMod val="50000"/>
                      </a:schemeClr>
                    </a:solidFill>
                  </a:rPr>
                  <a:t>成立。</a:t>
                </a:r>
              </a:p>
              <a:p>
                <a:pPr>
                  <a:spcBef>
                    <a:spcPts val="600"/>
                  </a:spcBef>
                  <a:spcAft>
                    <a:spcPts val="300"/>
                  </a:spcAft>
                </a:pPr>
                <a:r>
                  <a:rPr lang="zh-CN" altLang="en-US" sz="2400" b="1">
                    <a:solidFill>
                      <a:srgbClr val="002060"/>
                    </a:solidFill>
                    <a:latin typeface="楷体" panose="02010609060101010101" pitchFamily="49" charset="-122"/>
                    <a:ea typeface="楷体" panose="02010609060101010101" pitchFamily="49" charset="-122"/>
                  </a:rPr>
                  <a:t>综上由强归纳法有</a:t>
                </a:r>
                <a14:m>
                  <m:oMath xmlns:m="http://schemas.openxmlformats.org/officeDocument/2006/math">
                    <m:r>
                      <a:rPr lang="en-US" altLang="zh-CN" sz="2400" b="1">
                        <a:solidFill>
                          <a:srgbClr val="002060"/>
                        </a:solidFill>
                        <a:latin typeface="Cambria Math" panose="02040503050406030204" pitchFamily="18" charset="0"/>
                        <a:ea typeface="楷体" panose="02010609060101010101" pitchFamily="49" charset="-122"/>
                      </a:rPr>
                      <m:t>∀</m:t>
                    </m:r>
                    <m:r>
                      <a:rPr lang="en-US" altLang="zh-CN" sz="2400" b="1">
                        <a:solidFill>
                          <a:srgbClr val="002060"/>
                        </a:solidFill>
                        <a:latin typeface="Cambria Math" panose="02040503050406030204" pitchFamily="18" charset="0"/>
                        <a:ea typeface="楷体" panose="02010609060101010101" pitchFamily="49" charset="-122"/>
                      </a:rPr>
                      <m:t>𝒏</m:t>
                    </m:r>
                    <m:r>
                      <a:rPr lang="en-US" altLang="zh-CN" sz="2400" b="1">
                        <a:solidFill>
                          <a:srgbClr val="002060"/>
                        </a:solidFill>
                        <a:latin typeface="Cambria Math" panose="02040503050406030204" pitchFamily="18" charset="0"/>
                        <a:ea typeface="楷体" panose="02010609060101010101" pitchFamily="49" charset="-122"/>
                      </a:rPr>
                      <m:t>≥</m:t>
                    </m:r>
                    <m:r>
                      <a:rPr lang="en-US" altLang="zh-CN" sz="2400" b="1">
                        <a:solidFill>
                          <a:srgbClr val="002060"/>
                        </a:solidFill>
                        <a:latin typeface="Cambria Math" panose="02040503050406030204" pitchFamily="18" charset="0"/>
                        <a:ea typeface="楷体" panose="02010609060101010101" pitchFamily="49" charset="-122"/>
                      </a:rPr>
                      <m:t>𝟖</m:t>
                    </m:r>
                    <m:r>
                      <a:rPr lang="en-US" altLang="zh-CN" sz="2400" b="1">
                        <a:solidFill>
                          <a:srgbClr val="002060"/>
                        </a:solidFill>
                        <a:latin typeface="Cambria Math" panose="02040503050406030204" pitchFamily="18" charset="0"/>
                        <a:ea typeface="楷体" panose="02010609060101010101" pitchFamily="49" charset="-122"/>
                      </a:rPr>
                      <m:t>𝑷</m:t>
                    </m:r>
                    <m:d>
                      <m:dPr>
                        <m:ctrlPr>
                          <a:rPr lang="en-US" altLang="zh-CN" sz="2400" b="1" i="1">
                            <a:solidFill>
                              <a:srgbClr val="002060"/>
                            </a:solidFill>
                            <a:latin typeface="Cambria Math" panose="02040503050406030204" pitchFamily="18" charset="0"/>
                            <a:ea typeface="楷体" panose="02010609060101010101" pitchFamily="49" charset="-122"/>
                          </a:rPr>
                        </m:ctrlPr>
                      </m:dPr>
                      <m:e>
                        <m:r>
                          <a:rPr lang="en-US" altLang="zh-CN" sz="2400" b="1">
                            <a:solidFill>
                              <a:srgbClr val="002060"/>
                            </a:solidFill>
                            <a:latin typeface="Cambria Math" panose="02040503050406030204" pitchFamily="18" charset="0"/>
                            <a:ea typeface="楷体" panose="02010609060101010101" pitchFamily="49" charset="-122"/>
                          </a:rPr>
                          <m:t>𝒏</m:t>
                        </m:r>
                      </m:e>
                    </m:d>
                  </m:oMath>
                </a14:m>
                <a:r>
                  <a:rPr lang="zh-CN" altLang="en-US" sz="2400" b="1">
                    <a:solidFill>
                      <a:srgbClr val="002060"/>
                    </a:solidFill>
                    <a:latin typeface="楷体" panose="02010609060101010101" pitchFamily="49" charset="-122"/>
                    <a:ea typeface="楷体" panose="02010609060101010101" pitchFamily="49" charset="-122"/>
                  </a:rPr>
                  <a:t>成立</a:t>
                </a:r>
              </a:p>
            </p:txBody>
          </p:sp>
        </mc:Choice>
        <mc:Fallback xmlns="">
          <p:sp>
            <p:nvSpPr>
              <p:cNvPr id="2" name="文本框 1">
                <a:extLst>
                  <a:ext uri="{FF2B5EF4-FFF2-40B4-BE49-F238E27FC236}">
                    <a16:creationId xmlns:a16="http://schemas.microsoft.com/office/drawing/2014/main" id="{94C8408E-6F89-474C-B9F4-E0486D8148C2}"/>
                  </a:ext>
                </a:extLst>
              </p:cNvPr>
              <p:cNvSpPr txBox="1">
                <a:spLocks noRot="1" noChangeAspect="1" noMove="1" noResize="1" noEditPoints="1" noAdjustHandles="1" noChangeArrowheads="1" noChangeShapeType="1" noTextEdit="1"/>
              </p:cNvSpPr>
              <p:nvPr/>
            </p:nvSpPr>
            <p:spPr>
              <a:xfrm>
                <a:off x="1425870" y="1908647"/>
                <a:ext cx="9340257" cy="3339376"/>
              </a:xfrm>
              <a:prstGeom prst="rect">
                <a:avLst/>
              </a:prstGeom>
              <a:blipFill>
                <a:blip r:embed="rId2"/>
                <a:stretch>
                  <a:fillRect l="-1044" t="-1277" r="-718" b="-2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1FBDD5D-7DAD-4319-AF2E-83126446BC46}"/>
                  </a:ext>
                </a:extLst>
              </p:cNvPr>
              <p:cNvSpPr txBox="1"/>
              <p:nvPr/>
            </p:nvSpPr>
            <p:spPr>
              <a:xfrm>
                <a:off x="2724558" y="5406375"/>
                <a:ext cx="6742879" cy="784830"/>
              </a:xfrm>
              <a:prstGeom prst="rect">
                <a:avLst/>
              </a:prstGeom>
              <a:solidFill>
                <a:schemeClr val="accent4">
                  <a:lumMod val="20000"/>
                  <a:lumOff val="80000"/>
                </a:schemeClr>
              </a:solidFill>
            </p:spPr>
            <p:txBody>
              <a:bodyPr wrap="square" rtlCol="0">
                <a:spAutoFit/>
              </a:bodyPr>
              <a:lstStyle/>
              <a:p>
                <a:pPr>
                  <a:spcBef>
                    <a:spcPts val="600"/>
                  </a:spcBef>
                </a:pPr>
                <a:r>
                  <a:rPr lang="zh-CN" altLang="en-US" sz="2000" b="1">
                    <a:solidFill>
                      <a:srgbClr val="C00000"/>
                    </a:solidFill>
                  </a:rPr>
                  <a:t>归纳步假定</a:t>
                </a:r>
                <a14:m>
                  <m:oMath xmlns:m="http://schemas.openxmlformats.org/officeDocument/2006/math">
                    <m:r>
                      <a:rPr lang="en-US" altLang="zh-CN" sz="2000" b="1" i="1" smtClean="0">
                        <a:solidFill>
                          <a:srgbClr val="C00000"/>
                        </a:solidFill>
                        <a:latin typeface="Cambria Math" panose="02040503050406030204" pitchFamily="18" charset="0"/>
                      </a:rPr>
                      <m:t>𝑷</m:t>
                    </m:r>
                    <m:d>
                      <m:dPr>
                        <m:ctrlPr>
                          <a:rPr lang="en-US" altLang="zh-CN" sz="2000" b="1" i="1" smtClean="0">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𝟖</m:t>
                        </m:r>
                      </m:e>
                    </m:d>
                    <m:r>
                      <a:rPr lang="en-US" altLang="zh-CN" sz="2000" b="1" i="1">
                        <a:solidFill>
                          <a:srgbClr val="C00000"/>
                        </a:solidFill>
                        <a:latin typeface="Cambria Math" panose="02040503050406030204" pitchFamily="18" charset="0"/>
                      </a:rPr>
                      <m:t>, </m:t>
                    </m:r>
                    <m:r>
                      <a:rPr lang="en-US" altLang="zh-CN" sz="2000" b="1" i="1">
                        <a:solidFill>
                          <a:srgbClr val="C00000"/>
                        </a:solidFill>
                        <a:latin typeface="Cambria Math" panose="02040503050406030204" pitchFamily="18" charset="0"/>
                      </a:rPr>
                      <m:t>𝑷</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𝟗</m:t>
                        </m:r>
                      </m:e>
                    </m:d>
                    <m:r>
                      <a:rPr lang="en-US" altLang="zh-CN" sz="2000" b="1" i="1">
                        <a:solidFill>
                          <a:srgbClr val="C00000"/>
                        </a:solidFill>
                        <a:latin typeface="Cambria Math" panose="02040503050406030204" pitchFamily="18" charset="0"/>
                      </a:rPr>
                      <m:t>, ⋯, </m:t>
                    </m:r>
                    <m:r>
                      <a:rPr lang="en-US" altLang="zh-CN" sz="2000" b="1" i="1">
                        <a:solidFill>
                          <a:srgbClr val="C00000"/>
                        </a:solidFill>
                        <a:latin typeface="Cambria Math" panose="02040503050406030204" pitchFamily="18" charset="0"/>
                      </a:rPr>
                      <m:t>𝑷</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𝒌</m:t>
                        </m:r>
                      </m:e>
                    </m:d>
                  </m:oMath>
                </a14:m>
                <a:r>
                  <a:rPr lang="zh-CN" altLang="en-US" sz="2000" b="1">
                    <a:solidFill>
                      <a:srgbClr val="C00000"/>
                    </a:solidFill>
                  </a:rPr>
                  <a:t>成立，证明</a:t>
                </a:r>
                <a14:m>
                  <m:oMath xmlns:m="http://schemas.openxmlformats.org/officeDocument/2006/math">
                    <m:r>
                      <a:rPr lang="en-US" altLang="zh-CN" sz="2000" b="1" i="1" smtClean="0">
                        <a:solidFill>
                          <a:srgbClr val="C00000"/>
                        </a:solidFill>
                        <a:latin typeface="Cambria Math" panose="02040503050406030204" pitchFamily="18" charset="0"/>
                      </a:rPr>
                      <m:t>𝑷</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𝒌</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𝟏</m:t>
                    </m:r>
                    <m:r>
                      <a:rPr lang="en-US" altLang="zh-CN" sz="2000" b="1" i="1" smtClean="0">
                        <a:solidFill>
                          <a:srgbClr val="C00000"/>
                        </a:solidFill>
                        <a:latin typeface="Cambria Math" panose="02040503050406030204" pitchFamily="18" charset="0"/>
                      </a:rPr>
                      <m:t>)</m:t>
                    </m:r>
                  </m:oMath>
                </a14:m>
                <a:r>
                  <a:rPr lang="zh-CN" altLang="en-US" sz="2000" b="1">
                    <a:solidFill>
                      <a:srgbClr val="C00000"/>
                    </a:solidFill>
                  </a:rPr>
                  <a:t>也成立</a:t>
                </a:r>
              </a:p>
              <a:p>
                <a:pPr marL="342900" indent="-342900">
                  <a:spcBef>
                    <a:spcPts val="600"/>
                  </a:spcBef>
                  <a:buFont typeface="Arial" panose="020B0604020202020204" pitchFamily="34" charset="0"/>
                  <a:buChar char="•"/>
                </a:pPr>
                <a:r>
                  <a:rPr lang="zh-CN" altLang="en-US" sz="2000" b="1">
                    <a:solidFill>
                      <a:srgbClr val="002060"/>
                    </a:solidFill>
                    <a:latin typeface="楷体" panose="02010609060101010101" pitchFamily="49" charset="-122"/>
                    <a:ea typeface="楷体" panose="02010609060101010101" pitchFamily="49" charset="-122"/>
                  </a:rPr>
                  <a:t>可用的归纳假设增多，从而简化了归纳步的证明</a:t>
                </a:r>
              </a:p>
            </p:txBody>
          </p:sp>
        </mc:Choice>
        <mc:Fallback xmlns="">
          <p:sp>
            <p:nvSpPr>
              <p:cNvPr id="3" name="文本框 2">
                <a:extLst>
                  <a:ext uri="{FF2B5EF4-FFF2-40B4-BE49-F238E27FC236}">
                    <a16:creationId xmlns:a16="http://schemas.microsoft.com/office/drawing/2014/main" id="{11FBDD5D-7DAD-4319-AF2E-83126446BC46}"/>
                  </a:ext>
                </a:extLst>
              </p:cNvPr>
              <p:cNvSpPr txBox="1">
                <a:spLocks noRot="1" noChangeAspect="1" noMove="1" noResize="1" noEditPoints="1" noAdjustHandles="1" noChangeArrowheads="1" noChangeShapeType="1" noTextEdit="1"/>
              </p:cNvSpPr>
              <p:nvPr/>
            </p:nvSpPr>
            <p:spPr>
              <a:xfrm>
                <a:off x="2724558" y="5406375"/>
                <a:ext cx="6742879" cy="784830"/>
              </a:xfrm>
              <a:prstGeom prst="rect">
                <a:avLst/>
              </a:prstGeom>
              <a:blipFill>
                <a:blip r:embed="rId3"/>
                <a:stretch>
                  <a:fillRect l="-995" t="-4651" b="-12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477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19</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第二数学归纳法的归纳基</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0627BCA-403F-48B7-BBB3-7D8EFC0F93E7}"/>
                  </a:ext>
                </a:extLst>
              </p:cNvPr>
              <p:cNvSpPr txBox="1"/>
              <p:nvPr/>
            </p:nvSpPr>
            <p:spPr>
              <a:xfrm>
                <a:off x="1260862" y="1363869"/>
                <a:ext cx="9670273" cy="3194785"/>
              </a:xfrm>
              <a:prstGeom prst="rect">
                <a:avLst/>
              </a:prstGeom>
              <a:solidFill>
                <a:schemeClr val="accent2">
                  <a:lumMod val="20000"/>
                  <a:lumOff val="80000"/>
                  <a:alpha val="50000"/>
                </a:schemeClr>
              </a:solidFill>
            </p:spPr>
            <p:txBody>
              <a:bodyPr wrap="square" rtlCol="0">
                <a:spAutoFit/>
              </a:bodyPr>
              <a:lstStyle/>
              <a:p>
                <a:pPr algn="ctr">
                  <a:spcBef>
                    <a:spcPts val="600"/>
                  </a:spcBef>
                  <a:spcAft>
                    <a:spcPts val="600"/>
                  </a:spcAft>
                </a:pPr>
                <a:r>
                  <a:rPr lang="zh-CN" altLang="en-US" sz="2800" b="1">
                    <a:solidFill>
                      <a:srgbClr val="C00000"/>
                    </a:solidFill>
                  </a:rPr>
                  <a:t>第二数学归纳法证明</a:t>
                </a:r>
                <a14:m>
                  <m:oMath xmlns:m="http://schemas.openxmlformats.org/officeDocument/2006/math">
                    <m:r>
                      <a:rPr lang="en-US" altLang="zh-CN" sz="2800" b="1" i="1" smtClean="0">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𝒏</m:t>
                    </m:r>
                    <m:r>
                      <a:rPr lang="en-US" altLang="zh-CN" sz="2800" b="1" i="1">
                        <a:solidFill>
                          <a:srgbClr val="C00000"/>
                        </a:solidFill>
                        <a:latin typeface="Cambria Math" panose="02040503050406030204" pitchFamily="18" charset="0"/>
                      </a:rPr>
                      <m:t>≥</m:t>
                    </m:r>
                    <m:r>
                      <a:rPr lang="en-US" altLang="zh-CN" sz="2800" b="1" i="1">
                        <a:solidFill>
                          <a:srgbClr val="C00000"/>
                        </a:solidFill>
                        <a:latin typeface="Cambria Math" panose="02040503050406030204" pitchFamily="18" charset="0"/>
                      </a:rPr>
                      <m:t>𝒄</m:t>
                    </m:r>
                    <m:d>
                      <m:dPr>
                        <m:ctrlPr>
                          <a:rPr lang="en-US" altLang="zh-CN" sz="2800" b="1" i="1">
                            <a:solidFill>
                              <a:srgbClr val="C00000"/>
                            </a:solidFill>
                            <a:latin typeface="Cambria Math" panose="02040503050406030204" pitchFamily="18" charset="0"/>
                          </a:rPr>
                        </m:ctrlPr>
                      </m:dPr>
                      <m:e>
                        <m:r>
                          <a:rPr lang="en-US" altLang="zh-CN" sz="2800" b="1" i="1">
                            <a:solidFill>
                              <a:srgbClr val="C00000"/>
                            </a:solidFill>
                            <a:latin typeface="Cambria Math" panose="02040503050406030204" pitchFamily="18" charset="0"/>
                          </a:rPr>
                          <m:t>𝑷</m:t>
                        </m:r>
                        <m:d>
                          <m:dPr>
                            <m:ctrlPr>
                              <a:rPr lang="en-US" altLang="zh-CN" sz="2800" b="1" i="1">
                                <a:solidFill>
                                  <a:srgbClr val="C00000"/>
                                </a:solidFill>
                                <a:latin typeface="Cambria Math" panose="02040503050406030204" pitchFamily="18" charset="0"/>
                              </a:rPr>
                            </m:ctrlPr>
                          </m:dPr>
                          <m:e>
                            <m:r>
                              <a:rPr lang="en-US" altLang="zh-CN" sz="2800" b="1" i="1">
                                <a:solidFill>
                                  <a:srgbClr val="C00000"/>
                                </a:solidFill>
                                <a:latin typeface="Cambria Math" panose="02040503050406030204" pitchFamily="18" charset="0"/>
                              </a:rPr>
                              <m:t>𝒏</m:t>
                            </m:r>
                          </m:e>
                        </m:d>
                      </m:e>
                    </m:d>
                  </m:oMath>
                </a14:m>
                <a:endParaRPr lang="en-US" altLang="zh-CN" sz="2400" b="1"/>
              </a:p>
              <a:p>
                <a:pPr marL="342900" indent="-342900">
                  <a:spcBef>
                    <a:spcPts val="600"/>
                  </a:spcBef>
                  <a:spcAft>
                    <a:spcPts val="600"/>
                  </a:spcAft>
                  <a:buFont typeface="Arial" panose="020B0604020202020204" pitchFamily="34" charset="0"/>
                  <a:buChar char="•"/>
                </a:pPr>
                <a:r>
                  <a:rPr lang="zh-CN" altLang="en-US" sz="2400" b="1">
                    <a:solidFill>
                      <a:srgbClr val="C00000"/>
                    </a:solidFill>
                    <a:latin typeface="+mn-ea"/>
                  </a:rPr>
                  <a:t>归纳基：</a:t>
                </a:r>
                <a:r>
                  <a:rPr lang="zh-CN" altLang="en-US" sz="2400" b="1">
                    <a:solidFill>
                      <a:srgbClr val="002060"/>
                    </a:solidFill>
                    <a:latin typeface="楷体" panose="02010609060101010101" pitchFamily="49" charset="-122"/>
                    <a:ea typeface="楷体" panose="02010609060101010101" pitchFamily="49" charset="-122"/>
                  </a:rPr>
                  <a:t>选择合适的自然数</a:t>
                </a:r>
                <a14:m>
                  <m:oMath xmlns:m="http://schemas.openxmlformats.org/officeDocument/2006/math">
                    <m:r>
                      <a:rPr lang="en-US" altLang="zh-CN" sz="2400" b="1" i="1" smtClean="0">
                        <a:solidFill>
                          <a:srgbClr val="002060"/>
                        </a:solidFill>
                        <a:latin typeface="Cambria Math" panose="02040503050406030204" pitchFamily="18" charset="0"/>
                      </a:rPr>
                      <m:t>𝒋</m:t>
                    </m:r>
                  </m:oMath>
                </a14:m>
                <a:r>
                  <a:rPr lang="zh-CN" altLang="en-US" sz="2400" b="1">
                    <a:solidFill>
                      <a:srgbClr val="002060"/>
                    </a:solidFill>
                    <a:latin typeface="楷体" panose="02010609060101010101" pitchFamily="49" charset="-122"/>
                    <a:ea typeface="楷体" panose="02010609060101010101" pitchFamily="49" charset="-122"/>
                  </a:rPr>
                  <a:t>，</a:t>
                </a:r>
              </a:p>
              <a:p>
                <a:pPr marL="800100" lvl="1" indent="-342900">
                  <a:spcBef>
                    <a:spcPts val="600"/>
                  </a:spcBef>
                  <a:spcAft>
                    <a:spcPts val="600"/>
                  </a:spcAft>
                  <a:buFont typeface="Arial" panose="020B0604020202020204" pitchFamily="34" charset="0"/>
                  <a:buChar char="•"/>
                </a:pPr>
                <a:r>
                  <a:rPr lang="zh-CN" altLang="en-US" sz="2400" b="1">
                    <a:solidFill>
                      <a:schemeClr val="accent6">
                        <a:lumMod val="50000"/>
                      </a:schemeClr>
                    </a:solidFill>
                  </a:rPr>
                  <a:t>逐一验证</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𝑷</m:t>
                    </m:r>
                    <m:d>
                      <m:dPr>
                        <m:ctrlPr>
                          <a:rPr lang="en-US" altLang="zh-CN" sz="2400" b="1" i="1" smtClean="0">
                            <a:solidFill>
                              <a:schemeClr val="accent6">
                                <a:lumMod val="50000"/>
                              </a:schemeClr>
                            </a:solidFill>
                            <a:latin typeface="Cambria Math" panose="02040503050406030204" pitchFamily="18" charset="0"/>
                          </a:rPr>
                        </m:ctrlPr>
                      </m:dPr>
                      <m:e>
                        <m:r>
                          <a:rPr lang="en-US" altLang="zh-CN" sz="2400" b="1" i="1">
                            <a:solidFill>
                              <a:schemeClr val="accent6">
                                <a:lumMod val="50000"/>
                              </a:schemeClr>
                            </a:solidFill>
                            <a:latin typeface="Cambria Math" panose="02040503050406030204" pitchFamily="18" charset="0"/>
                          </a:rPr>
                          <m:t>𝒄</m:t>
                        </m:r>
                      </m:e>
                    </m:d>
                    <m:r>
                      <a:rPr lang="en-US" altLang="zh-CN" sz="2400" b="1" i="1">
                        <a:solidFill>
                          <a:schemeClr val="accent6">
                            <a:lumMod val="50000"/>
                          </a:schemeClr>
                        </a:solidFill>
                        <a:latin typeface="Cambria Math" panose="02040503050406030204" pitchFamily="18" charset="0"/>
                      </a:rPr>
                      <m:t>, </m:t>
                    </m:r>
                    <m:r>
                      <a:rPr lang="en-US" altLang="zh-CN" sz="2400" b="1" i="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i="1">
                            <a:solidFill>
                              <a:schemeClr val="accent6">
                                <a:lumMod val="50000"/>
                              </a:schemeClr>
                            </a:solidFill>
                            <a:latin typeface="Cambria Math" panose="02040503050406030204" pitchFamily="18" charset="0"/>
                          </a:rPr>
                          <m:t>𝒄</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𝟏</m:t>
                        </m:r>
                      </m:e>
                    </m:d>
                    <m:r>
                      <a:rPr lang="en-US" altLang="zh-CN" sz="2400" b="1" i="1">
                        <a:solidFill>
                          <a:schemeClr val="accent6">
                            <a:lumMod val="50000"/>
                          </a:schemeClr>
                        </a:solidFill>
                        <a:latin typeface="Cambria Math" panose="02040503050406030204" pitchFamily="18" charset="0"/>
                      </a:rPr>
                      <m:t>, ⋯, </m:t>
                    </m:r>
                    <m:r>
                      <a:rPr lang="en-US" altLang="zh-CN" sz="2400" b="1" i="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i="1">
                            <a:solidFill>
                              <a:schemeClr val="accent6">
                                <a:lumMod val="50000"/>
                              </a:schemeClr>
                            </a:solidFill>
                            <a:latin typeface="Cambria Math" panose="02040503050406030204" pitchFamily="18" charset="0"/>
                          </a:rPr>
                          <m:t>𝒄</m:t>
                        </m:r>
                        <m:r>
                          <a:rPr lang="en-US" altLang="zh-CN" sz="2400" b="1" i="1">
                            <a:solidFill>
                              <a:schemeClr val="accent6">
                                <a:lumMod val="50000"/>
                              </a:schemeClr>
                            </a:solidFill>
                            <a:latin typeface="Cambria Math" panose="02040503050406030204" pitchFamily="18" charset="0"/>
                          </a:rPr>
                          <m:t>+</m:t>
                        </m:r>
                        <m:r>
                          <a:rPr lang="en-US" altLang="zh-CN" sz="2400" b="1" i="1">
                            <a:solidFill>
                              <a:schemeClr val="accent6">
                                <a:lumMod val="50000"/>
                              </a:schemeClr>
                            </a:solidFill>
                            <a:latin typeface="Cambria Math" panose="02040503050406030204" pitchFamily="18" charset="0"/>
                          </a:rPr>
                          <m:t>𝒋</m:t>
                        </m:r>
                      </m:e>
                    </m:d>
                  </m:oMath>
                </a14:m>
                <a:r>
                  <a:rPr lang="zh-CN" altLang="en-US" sz="2400" b="1">
                    <a:solidFill>
                      <a:schemeClr val="accent6">
                        <a:lumMod val="50000"/>
                      </a:schemeClr>
                    </a:solidFill>
                  </a:rPr>
                  <a:t>都为真</a:t>
                </a:r>
              </a:p>
              <a:p>
                <a:pPr marL="342900" indent="-342900">
                  <a:spcBef>
                    <a:spcPts val="600"/>
                  </a:spcBef>
                  <a:spcAft>
                    <a:spcPts val="600"/>
                  </a:spcAft>
                  <a:buFont typeface="Arial" panose="020B0604020202020204" pitchFamily="34" charset="0"/>
                  <a:buChar char="•"/>
                </a:pPr>
                <a:r>
                  <a:rPr lang="zh-CN" altLang="en-US" sz="2400" b="1">
                    <a:solidFill>
                      <a:srgbClr val="C00000"/>
                    </a:solidFill>
                    <a:latin typeface="+mn-ea"/>
                  </a:rPr>
                  <a:t>归纳步：</a:t>
                </a:r>
                <a:r>
                  <a:rPr lang="zh-CN" altLang="en-US" sz="2400" b="1">
                    <a:solidFill>
                      <a:srgbClr val="002060"/>
                    </a:solidFill>
                    <a:latin typeface="楷体" panose="02010609060101010101" pitchFamily="49" charset="-122"/>
                    <a:ea typeface="楷体" panose="02010609060101010101" pitchFamily="49" charset="-122"/>
                  </a:rPr>
                  <a:t>对任意自然数</a:t>
                </a:r>
                <a14:m>
                  <m:oMath xmlns:m="http://schemas.openxmlformats.org/officeDocument/2006/math">
                    <m:r>
                      <a:rPr lang="en-US" altLang="zh-CN" sz="2400" b="1">
                        <a:solidFill>
                          <a:srgbClr val="002060"/>
                        </a:solidFill>
                        <a:latin typeface="Cambria Math" panose="02040503050406030204" pitchFamily="18" charset="0"/>
                        <a:ea typeface="楷体" panose="02010609060101010101" pitchFamily="49" charset="-122"/>
                      </a:rPr>
                      <m:t>𝒌</m:t>
                    </m:r>
                    <m:r>
                      <a:rPr lang="en-US" altLang="zh-CN" sz="2400" b="1">
                        <a:solidFill>
                          <a:srgbClr val="002060"/>
                        </a:solidFill>
                        <a:latin typeface="Cambria Math" panose="02040503050406030204" pitchFamily="18" charset="0"/>
                        <a:ea typeface="楷体" panose="02010609060101010101" pitchFamily="49" charset="-122"/>
                      </a:rPr>
                      <m:t>≥</m:t>
                    </m:r>
                    <m:r>
                      <a:rPr lang="en-US" altLang="zh-CN" sz="2400" b="1">
                        <a:solidFill>
                          <a:srgbClr val="002060"/>
                        </a:solidFill>
                        <a:latin typeface="Cambria Math" panose="02040503050406030204" pitchFamily="18" charset="0"/>
                        <a:ea typeface="楷体" panose="02010609060101010101" pitchFamily="49" charset="-122"/>
                      </a:rPr>
                      <m:t>𝒄</m:t>
                    </m:r>
                    <m:r>
                      <a:rPr lang="en-US" altLang="zh-CN" sz="2400" b="1">
                        <a:solidFill>
                          <a:srgbClr val="002060"/>
                        </a:solidFill>
                        <a:latin typeface="Cambria Math" panose="02040503050406030204" pitchFamily="18" charset="0"/>
                        <a:ea typeface="楷体" panose="02010609060101010101" pitchFamily="49" charset="-122"/>
                      </a:rPr>
                      <m:t>+</m:t>
                    </m:r>
                    <m:r>
                      <a:rPr lang="en-US" altLang="zh-CN" sz="2400" b="1">
                        <a:solidFill>
                          <a:srgbClr val="002060"/>
                        </a:solidFill>
                        <a:latin typeface="Cambria Math" panose="02040503050406030204" pitchFamily="18" charset="0"/>
                        <a:ea typeface="楷体" panose="02010609060101010101" pitchFamily="49" charset="-122"/>
                      </a:rPr>
                      <m:t>𝒋</m:t>
                    </m:r>
                  </m:oMath>
                </a14:m>
                <a:r>
                  <a:rPr lang="zh-CN" altLang="en-US" sz="2400" b="1">
                    <a:solidFill>
                      <a:srgbClr val="002060"/>
                    </a:solidFill>
                    <a:latin typeface="楷体" panose="02010609060101010101" pitchFamily="49" charset="-122"/>
                    <a:ea typeface="楷体" panose="02010609060101010101" pitchFamily="49" charset="-122"/>
                  </a:rPr>
                  <a:t>，</a:t>
                </a:r>
              </a:p>
              <a:p>
                <a:pPr marL="800100" lvl="1" indent="-342900">
                  <a:spcBef>
                    <a:spcPts val="600"/>
                  </a:spcBef>
                  <a:spcAft>
                    <a:spcPts val="600"/>
                  </a:spcAft>
                  <a:buFont typeface="Arial" panose="020B0604020202020204" pitchFamily="34" charset="0"/>
                  <a:buChar char="•"/>
                </a:pPr>
                <a:r>
                  <a:rPr lang="zh-CN" altLang="en-US" sz="2400" b="1">
                    <a:solidFill>
                      <a:schemeClr val="accent6">
                        <a:lumMod val="50000"/>
                      </a:schemeClr>
                    </a:solidFill>
                  </a:rPr>
                  <a:t>假定</a:t>
                </a:r>
                <a14:m>
                  <m:oMath xmlns:m="http://schemas.openxmlformats.org/officeDocument/2006/math">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e>
                    </m:d>
                    <m:r>
                      <a:rPr lang="en-US" altLang="zh-CN" sz="2400" b="1">
                        <a:solidFill>
                          <a:schemeClr val="accent6">
                            <a:lumMod val="50000"/>
                          </a:schemeClr>
                        </a:solidFill>
                        <a:latin typeface="Cambria Math" panose="02040503050406030204" pitchFamily="18" charset="0"/>
                      </a:rPr>
                      <m:t>,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𝟏</m:t>
                        </m:r>
                      </m:e>
                    </m:d>
                    <m:r>
                      <a:rPr lang="en-US" altLang="zh-CN" sz="2400" b="1">
                        <a:solidFill>
                          <a:schemeClr val="accent6">
                            <a:lumMod val="50000"/>
                          </a:schemeClr>
                        </a:solidFill>
                        <a:latin typeface="Cambria Math" panose="02040503050406030204" pitchFamily="18" charset="0"/>
                      </a:rPr>
                      <m:t>, ⋯,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𝒋</m:t>
                        </m:r>
                      </m:e>
                    </m:d>
                    <m:r>
                      <a:rPr lang="en-US" altLang="zh-CN" sz="2400" b="1">
                        <a:solidFill>
                          <a:schemeClr val="accent6">
                            <a:lumMod val="50000"/>
                          </a:schemeClr>
                        </a:solidFill>
                        <a:latin typeface="Cambria Math" panose="02040503050406030204" pitchFamily="18" charset="0"/>
                      </a:rPr>
                      <m:t>, ⋯,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𝒌</m:t>
                        </m:r>
                      </m:e>
                    </m:d>
                  </m:oMath>
                </a14:m>
                <a:r>
                  <a:rPr lang="zh-CN" altLang="en-US" sz="2400" b="1">
                    <a:solidFill>
                      <a:schemeClr val="accent6">
                        <a:lumMod val="50000"/>
                      </a:schemeClr>
                    </a:solidFill>
                  </a:rPr>
                  <a:t>成立，证明</a:t>
                </a:r>
                <a14:m>
                  <m:oMath xmlns:m="http://schemas.openxmlformats.org/officeDocument/2006/math">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𝒌</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𝟏</m:t>
                        </m:r>
                      </m:e>
                    </m:d>
                  </m:oMath>
                </a14:m>
                <a:r>
                  <a:rPr lang="zh-CN" altLang="en-US" sz="2400" b="1">
                    <a:solidFill>
                      <a:schemeClr val="accent6">
                        <a:lumMod val="50000"/>
                      </a:schemeClr>
                    </a:solidFill>
                  </a:rPr>
                  <a:t>成立</a:t>
                </a:r>
              </a:p>
              <a:p>
                <a:pPr marL="800100" lvl="1" indent="-342900">
                  <a:spcBef>
                    <a:spcPts val="600"/>
                  </a:spcBef>
                  <a:spcAft>
                    <a:spcPts val="600"/>
                  </a:spcAft>
                  <a:buFont typeface="Arial" panose="020B0604020202020204" pitchFamily="34" charset="0"/>
                  <a:buChar char="•"/>
                </a:pPr>
                <a:r>
                  <a:rPr lang="zh-CN" altLang="en-US" sz="2400" b="1">
                    <a:solidFill>
                      <a:schemeClr val="accent6">
                        <a:lumMod val="50000"/>
                      </a:schemeClr>
                    </a:solidFill>
                  </a:rPr>
                  <a:t>这里假定</a:t>
                </a:r>
                <a14:m>
                  <m:oMath xmlns:m="http://schemas.openxmlformats.org/officeDocument/2006/math">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e>
                    </m:d>
                    <m:r>
                      <a:rPr lang="en-US" altLang="zh-CN" sz="2400" b="1">
                        <a:solidFill>
                          <a:schemeClr val="accent6">
                            <a:lumMod val="50000"/>
                          </a:schemeClr>
                        </a:solidFill>
                        <a:latin typeface="Cambria Math" panose="02040503050406030204" pitchFamily="18" charset="0"/>
                      </a:rPr>
                      <m:t>,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𝟏</m:t>
                        </m:r>
                      </m:e>
                    </m:d>
                    <m:r>
                      <a:rPr lang="en-US" altLang="zh-CN" sz="2400" b="1">
                        <a:solidFill>
                          <a:schemeClr val="accent6">
                            <a:lumMod val="50000"/>
                          </a:schemeClr>
                        </a:solidFill>
                        <a:latin typeface="Cambria Math" panose="02040503050406030204" pitchFamily="18" charset="0"/>
                      </a:rPr>
                      <m:t>, ⋯,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𝒌</m:t>
                        </m:r>
                      </m:e>
                    </m:d>
                  </m:oMath>
                </a14:m>
                <a:r>
                  <a:rPr lang="zh-CN" altLang="en-US" sz="2400" b="1">
                    <a:solidFill>
                      <a:schemeClr val="accent6">
                        <a:lumMod val="50000"/>
                      </a:schemeClr>
                    </a:solidFill>
                  </a:rPr>
                  <a:t>成立都是归纳假设</a:t>
                </a:r>
              </a:p>
            </p:txBody>
          </p:sp>
        </mc:Choice>
        <mc:Fallback xmlns="">
          <p:sp>
            <p:nvSpPr>
              <p:cNvPr id="11" name="文本框 10">
                <a:extLst>
                  <a:ext uri="{FF2B5EF4-FFF2-40B4-BE49-F238E27FC236}">
                    <a16:creationId xmlns:a16="http://schemas.microsoft.com/office/drawing/2014/main" id="{20627BCA-403F-48B7-BBB3-7D8EFC0F93E7}"/>
                  </a:ext>
                </a:extLst>
              </p:cNvPr>
              <p:cNvSpPr txBox="1">
                <a:spLocks noRot="1" noChangeAspect="1" noMove="1" noResize="1" noEditPoints="1" noAdjustHandles="1" noChangeArrowheads="1" noChangeShapeType="1" noTextEdit="1"/>
              </p:cNvSpPr>
              <p:nvPr/>
            </p:nvSpPr>
            <p:spPr>
              <a:xfrm>
                <a:off x="1260862" y="1363869"/>
                <a:ext cx="9670273" cy="3194785"/>
              </a:xfrm>
              <a:prstGeom prst="rect">
                <a:avLst/>
              </a:prstGeom>
              <a:blipFill>
                <a:blip r:embed="rId2"/>
                <a:stretch>
                  <a:fillRect l="-883" t="-1145" r="-567" b="-36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3792B54-154F-4DE8-97F1-EFEA352D86A0}"/>
                  </a:ext>
                </a:extLst>
              </p:cNvPr>
              <p:cNvSpPr txBox="1"/>
              <p:nvPr/>
            </p:nvSpPr>
            <p:spPr>
              <a:xfrm>
                <a:off x="1745472" y="4920656"/>
                <a:ext cx="8701052" cy="984885"/>
              </a:xfrm>
              <a:prstGeom prst="rect">
                <a:avLst/>
              </a:prstGeom>
              <a:solidFill>
                <a:schemeClr val="accent4">
                  <a:lumMod val="20000"/>
                  <a:lumOff val="80000"/>
                </a:schemeClr>
              </a:solidFill>
            </p:spPr>
            <p:txBody>
              <a:bodyPr wrap="square" rtlCol="0">
                <a:spAutoFit/>
              </a:bodyPr>
              <a:lstStyle/>
              <a:p>
                <a:pPr>
                  <a:spcBef>
                    <a:spcPts val="600"/>
                  </a:spcBef>
                  <a:spcAft>
                    <a:spcPts val="600"/>
                  </a:spcAft>
                </a:pPr>
                <a:r>
                  <a:rPr lang="zh-CN" altLang="en-US" sz="2400" b="1">
                    <a:solidFill>
                      <a:schemeClr val="accent2">
                        <a:lumMod val="50000"/>
                      </a:schemeClr>
                    </a:solidFill>
                  </a:rPr>
                  <a:t>强归纳法的归纳基证明中如何选择合适的自然数</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𝒋</m:t>
                    </m:r>
                  </m:oMath>
                </a14:m>
                <a:r>
                  <a:rPr lang="zh-CN" altLang="en-US" sz="2400" b="1">
                    <a:solidFill>
                      <a:schemeClr val="accent2">
                        <a:lumMod val="50000"/>
                      </a:schemeClr>
                    </a:solidFill>
                  </a:rPr>
                  <a:t>？</a:t>
                </a:r>
                <a:endParaRPr lang="en-US" altLang="zh-CN" sz="2400" b="1">
                  <a:solidFill>
                    <a:schemeClr val="accent2">
                      <a:lumMod val="50000"/>
                    </a:schemeClr>
                  </a:solidFill>
                </a:endParaRPr>
              </a:p>
              <a:p>
                <a:pPr marL="342900" indent="-342900">
                  <a:spcBef>
                    <a:spcPts val="600"/>
                  </a:spcBef>
                  <a:spcAft>
                    <a:spcPts val="600"/>
                  </a:spcAft>
                  <a:buFont typeface="Arial" panose="020B0604020202020204" pitchFamily="34" charset="0"/>
                  <a:buChar char="•"/>
                </a:pPr>
                <a:r>
                  <a:rPr lang="zh-CN" altLang="en-US" sz="2400" b="1">
                    <a:solidFill>
                      <a:srgbClr val="002060"/>
                    </a:solidFill>
                    <a:latin typeface="楷体" panose="02010609060101010101" pitchFamily="49" charset="-122"/>
                    <a:ea typeface="楷体" panose="02010609060101010101" pitchFamily="49" charset="-122"/>
                  </a:rPr>
                  <a:t>上述邮资支付例子中归纳基为什么要验证</a:t>
                </a:r>
                <a14:m>
                  <m:oMath xmlns:m="http://schemas.openxmlformats.org/officeDocument/2006/math">
                    <m:r>
                      <a:rPr lang="en-US" altLang="zh-CN" sz="2400" b="1" i="1" smtClean="0">
                        <a:solidFill>
                          <a:srgbClr val="002060"/>
                        </a:solidFill>
                        <a:latin typeface="Cambria Math" panose="02040503050406030204" pitchFamily="18" charset="0"/>
                        <a:ea typeface="楷体" panose="02010609060101010101" pitchFamily="49" charset="-122"/>
                      </a:rPr>
                      <m:t>𝑷</m:t>
                    </m:r>
                    <m:r>
                      <a:rPr lang="en-US" altLang="zh-CN" sz="2400" b="1" i="1">
                        <a:solidFill>
                          <a:srgbClr val="002060"/>
                        </a:solidFill>
                        <a:latin typeface="Cambria Math" panose="02040503050406030204" pitchFamily="18" charset="0"/>
                        <a:ea typeface="楷体" panose="02010609060101010101" pitchFamily="49" charset="-122"/>
                      </a:rPr>
                      <m:t>(</m:t>
                    </m:r>
                    <m:r>
                      <a:rPr lang="en-US" altLang="zh-CN" sz="2400" b="1" i="1">
                        <a:solidFill>
                          <a:srgbClr val="002060"/>
                        </a:solidFill>
                        <a:latin typeface="Cambria Math" panose="02040503050406030204" pitchFamily="18" charset="0"/>
                        <a:ea typeface="楷体" panose="02010609060101010101" pitchFamily="49" charset="-122"/>
                      </a:rPr>
                      <m:t>𝟖</m:t>
                    </m:r>
                    <m:r>
                      <a:rPr lang="en-US" altLang="zh-CN" sz="2400" b="1" i="1">
                        <a:solidFill>
                          <a:srgbClr val="002060"/>
                        </a:solidFill>
                        <a:latin typeface="Cambria Math" panose="02040503050406030204" pitchFamily="18" charset="0"/>
                        <a:ea typeface="楷体" panose="02010609060101010101" pitchFamily="49" charset="-122"/>
                      </a:rPr>
                      <m:t>), </m:t>
                    </m:r>
                    <m:r>
                      <a:rPr lang="en-US" altLang="zh-CN" sz="2400" b="1" i="1">
                        <a:solidFill>
                          <a:srgbClr val="002060"/>
                        </a:solidFill>
                        <a:latin typeface="Cambria Math" panose="02040503050406030204" pitchFamily="18" charset="0"/>
                        <a:ea typeface="楷体" panose="02010609060101010101" pitchFamily="49" charset="-122"/>
                      </a:rPr>
                      <m:t>𝑷</m:t>
                    </m:r>
                    <m:r>
                      <a:rPr lang="en-US" altLang="zh-CN" sz="2400" b="1" i="1">
                        <a:solidFill>
                          <a:srgbClr val="002060"/>
                        </a:solidFill>
                        <a:latin typeface="Cambria Math" panose="02040503050406030204" pitchFamily="18" charset="0"/>
                        <a:ea typeface="楷体" panose="02010609060101010101" pitchFamily="49" charset="-122"/>
                      </a:rPr>
                      <m:t>(</m:t>
                    </m:r>
                    <m:r>
                      <a:rPr lang="en-US" altLang="zh-CN" sz="2400" b="1" i="1">
                        <a:solidFill>
                          <a:srgbClr val="002060"/>
                        </a:solidFill>
                        <a:latin typeface="Cambria Math" panose="02040503050406030204" pitchFamily="18" charset="0"/>
                        <a:ea typeface="楷体" panose="02010609060101010101" pitchFamily="49" charset="-122"/>
                      </a:rPr>
                      <m:t>𝟗</m:t>
                    </m:r>
                    <m:r>
                      <a:rPr lang="en-US" altLang="zh-CN" sz="2400" b="1" i="1">
                        <a:solidFill>
                          <a:srgbClr val="002060"/>
                        </a:solidFill>
                        <a:latin typeface="Cambria Math" panose="02040503050406030204" pitchFamily="18" charset="0"/>
                        <a:ea typeface="楷体" panose="02010609060101010101" pitchFamily="49" charset="-122"/>
                      </a:rPr>
                      <m:t>), </m:t>
                    </m:r>
                    <m:r>
                      <a:rPr lang="en-US" altLang="zh-CN" sz="2400" b="1" i="1">
                        <a:solidFill>
                          <a:srgbClr val="002060"/>
                        </a:solidFill>
                        <a:latin typeface="Cambria Math" panose="02040503050406030204" pitchFamily="18" charset="0"/>
                        <a:ea typeface="楷体" panose="02010609060101010101" pitchFamily="49" charset="-122"/>
                      </a:rPr>
                      <m:t>𝑷</m:t>
                    </m:r>
                    <m:r>
                      <a:rPr lang="en-US" altLang="zh-CN" sz="2400" b="1" i="1">
                        <a:solidFill>
                          <a:srgbClr val="002060"/>
                        </a:solidFill>
                        <a:latin typeface="Cambria Math" panose="02040503050406030204" pitchFamily="18" charset="0"/>
                        <a:ea typeface="楷体" panose="02010609060101010101" pitchFamily="49" charset="-122"/>
                      </a:rPr>
                      <m:t>(</m:t>
                    </m:r>
                    <m:r>
                      <a:rPr lang="en-US" altLang="zh-CN" sz="2400" b="1" i="1">
                        <a:solidFill>
                          <a:srgbClr val="002060"/>
                        </a:solidFill>
                        <a:latin typeface="Cambria Math" panose="02040503050406030204" pitchFamily="18" charset="0"/>
                        <a:ea typeface="楷体" panose="02010609060101010101" pitchFamily="49" charset="-122"/>
                      </a:rPr>
                      <m:t>𝟏𝟎</m:t>
                    </m:r>
                    <m:r>
                      <a:rPr lang="en-US" altLang="zh-CN" sz="2400" b="1" i="1" smtClean="0">
                        <a:solidFill>
                          <a:srgbClr val="002060"/>
                        </a:solidFill>
                        <a:latin typeface="Cambria Math" panose="02040503050406030204" pitchFamily="18" charset="0"/>
                        <a:ea typeface="楷体" panose="02010609060101010101" pitchFamily="49" charset="-122"/>
                      </a:rPr>
                      <m:t>)</m:t>
                    </m:r>
                  </m:oMath>
                </a14:m>
                <a:r>
                  <a:rPr lang="zh-CN" altLang="en-US" sz="2400" b="1">
                    <a:solidFill>
                      <a:srgbClr val="002060"/>
                    </a:solidFill>
                    <a:latin typeface="楷体" panose="02010609060101010101" pitchFamily="49" charset="-122"/>
                    <a:ea typeface="楷体" panose="02010609060101010101" pitchFamily="49" charset="-122"/>
                  </a:rPr>
                  <a:t>？</a:t>
                </a:r>
                <a:endParaRPr lang="zh-CN" altLang="en-US" b="1">
                  <a:solidFill>
                    <a:srgbClr val="002060"/>
                  </a:solidFill>
                  <a:latin typeface="楷体" panose="02010609060101010101" pitchFamily="49" charset="-122"/>
                  <a:ea typeface="楷体" panose="02010609060101010101" pitchFamily="49" charset="-122"/>
                </a:endParaRPr>
              </a:p>
            </p:txBody>
          </p:sp>
        </mc:Choice>
        <mc:Fallback xmlns="">
          <p:sp>
            <p:nvSpPr>
              <p:cNvPr id="2" name="文本框 1">
                <a:extLst>
                  <a:ext uri="{FF2B5EF4-FFF2-40B4-BE49-F238E27FC236}">
                    <a16:creationId xmlns:a16="http://schemas.microsoft.com/office/drawing/2014/main" id="{B3792B54-154F-4DE8-97F1-EFEA352D86A0}"/>
                  </a:ext>
                </a:extLst>
              </p:cNvPr>
              <p:cNvSpPr txBox="1">
                <a:spLocks noRot="1" noChangeAspect="1" noMove="1" noResize="1" noEditPoints="1" noAdjustHandles="1" noChangeArrowheads="1" noChangeShapeType="1" noTextEdit="1"/>
              </p:cNvSpPr>
              <p:nvPr/>
            </p:nvSpPr>
            <p:spPr>
              <a:xfrm>
                <a:off x="1745472" y="4920656"/>
                <a:ext cx="8701052" cy="984885"/>
              </a:xfrm>
              <a:prstGeom prst="rect">
                <a:avLst/>
              </a:prstGeom>
              <a:blipFill>
                <a:blip r:embed="rId3"/>
                <a:stretch>
                  <a:fillRect l="-1050" t="-4321" r="-980" b="-1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595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91646C22-BFA0-4263-ADC6-D1CE69BFEFF6}" type="slidenum">
              <a:rPr lang="en-US" altLang="zh-CN" smtClean="0">
                <a:latin typeface="Arial" panose="020B0604020202020204" pitchFamily="34" charset="0"/>
                <a:ea typeface="楷体" panose="02010609060101010101" pitchFamily="49" charset="-122"/>
                <a:cs typeface="Arial" panose="020B0604020202020204" pitchFamily="34" charset="0"/>
              </a:rPr>
              <a:t>2</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内容提要</a:t>
            </a:r>
          </a:p>
        </p:txBody>
      </p:sp>
      <p:sp>
        <p:nvSpPr>
          <p:cNvPr id="2" name="文本框 1">
            <a:extLst>
              <a:ext uri="{FF2B5EF4-FFF2-40B4-BE49-F238E27FC236}">
                <a16:creationId xmlns:a16="http://schemas.microsoft.com/office/drawing/2014/main" id="{85BA4EFF-667B-4FC6-8446-13B52B94D7E0}"/>
              </a:ext>
            </a:extLst>
          </p:cNvPr>
          <p:cNvSpPr txBox="1"/>
          <p:nvPr/>
        </p:nvSpPr>
        <p:spPr>
          <a:xfrm>
            <a:off x="1107232" y="1448010"/>
            <a:ext cx="4733731" cy="3547125"/>
          </a:xfrm>
          <a:prstGeom prst="rect">
            <a:avLst/>
          </a:prstGeom>
          <a:noFill/>
        </p:spPr>
        <p:txBody>
          <a:bodyPr wrap="square" rtlCol="0">
            <a:spAutoFit/>
          </a:bodyPr>
          <a:lstStyle/>
          <a:p>
            <a:pPr>
              <a:lnSpc>
                <a:spcPct val="250000"/>
              </a:lnSpc>
            </a:pPr>
            <a:r>
              <a:rPr lang="zh-CN" altLang="en-US" sz="3200" b="1">
                <a:solidFill>
                  <a:schemeClr val="accent6">
                    <a:lumMod val="50000"/>
                  </a:schemeClr>
                </a:solidFill>
                <a:latin typeface="仿宋" panose="02010609060101010101" pitchFamily="49" charset="-122"/>
                <a:ea typeface="仿宋" panose="02010609060101010101" pitchFamily="49" charset="-122"/>
              </a:rPr>
              <a:t>第一数学归纳法</a:t>
            </a:r>
            <a:endParaRPr lang="en-US" altLang="zh-CN" sz="3200" b="1">
              <a:solidFill>
                <a:schemeClr val="accent6">
                  <a:lumMod val="50000"/>
                </a:schemeClr>
              </a:solidFill>
              <a:latin typeface="仿宋" panose="02010609060101010101" pitchFamily="49" charset="-122"/>
              <a:ea typeface="仿宋" panose="02010609060101010101" pitchFamily="49" charset="-122"/>
            </a:endParaRPr>
          </a:p>
          <a:p>
            <a:pPr>
              <a:lnSpc>
                <a:spcPct val="250000"/>
              </a:lnSpc>
            </a:pPr>
            <a:r>
              <a:rPr lang="zh-CN" altLang="en-US" sz="3200" b="1">
                <a:solidFill>
                  <a:schemeClr val="accent6">
                    <a:lumMod val="50000"/>
                  </a:schemeClr>
                </a:solidFill>
                <a:latin typeface="仿宋" panose="02010609060101010101" pitchFamily="49" charset="-122"/>
                <a:ea typeface="仿宋" panose="02010609060101010101" pitchFamily="49" charset="-122"/>
              </a:rPr>
              <a:t>第二数学归纳法</a:t>
            </a:r>
            <a:endParaRPr lang="en-US" altLang="zh-CN" sz="3200" b="1">
              <a:solidFill>
                <a:schemeClr val="accent6">
                  <a:lumMod val="50000"/>
                </a:schemeClr>
              </a:solidFill>
              <a:latin typeface="仿宋" panose="02010609060101010101" pitchFamily="49" charset="-122"/>
              <a:ea typeface="仿宋" panose="02010609060101010101" pitchFamily="49" charset="-122"/>
            </a:endParaRPr>
          </a:p>
          <a:p>
            <a:pPr>
              <a:lnSpc>
                <a:spcPct val="250000"/>
              </a:lnSpc>
            </a:pPr>
            <a:r>
              <a:rPr lang="zh-CN" altLang="en-US" sz="3200" b="1">
                <a:solidFill>
                  <a:schemeClr val="accent6">
                    <a:lumMod val="50000"/>
                  </a:schemeClr>
                </a:solidFill>
                <a:latin typeface="仿宋" panose="02010609060101010101" pitchFamily="49" charset="-122"/>
                <a:ea typeface="仿宋" panose="02010609060101010101" pitchFamily="49" charset="-122"/>
              </a:rPr>
              <a:t>良序原理及应用</a:t>
            </a:r>
            <a:endParaRPr lang="en-US" altLang="zh-CN" sz="3200" b="1">
              <a:solidFill>
                <a:schemeClr val="accent6">
                  <a:lumMod val="50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0210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20</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第二数学归纳法的归纳基</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458ACD8-31CE-450A-A18C-54C5E0688524}"/>
                  </a:ext>
                </a:extLst>
              </p:cNvPr>
              <p:cNvSpPr txBox="1"/>
              <p:nvPr/>
            </p:nvSpPr>
            <p:spPr>
              <a:xfrm>
                <a:off x="866158" y="1519614"/>
                <a:ext cx="10459682" cy="2431435"/>
              </a:xfrm>
              <a:prstGeom prst="rect">
                <a:avLst/>
              </a:prstGeom>
              <a:solidFill>
                <a:schemeClr val="accent5">
                  <a:lumMod val="20000"/>
                  <a:lumOff val="80000"/>
                  <a:alpha val="25000"/>
                </a:schemeClr>
              </a:solidFill>
            </p:spPr>
            <p:txBody>
              <a:bodyPr wrap="square" rtlCol="0">
                <a:spAutoFit/>
              </a:bodyPr>
              <a:lstStyle/>
              <a:p>
                <a:pPr>
                  <a:spcBef>
                    <a:spcPts val="600"/>
                  </a:spcBef>
                  <a:spcAft>
                    <a:spcPts val="600"/>
                  </a:spcAft>
                </a:pPr>
                <a:r>
                  <a:rPr lang="zh-CN" altLang="en-US" sz="2400" b="1">
                    <a:solidFill>
                      <a:srgbClr val="002060"/>
                    </a:solidFill>
                    <a:latin typeface="楷体" panose="02010609060101010101" pitchFamily="49" charset="-122"/>
                    <a:ea typeface="楷体" panose="02010609060101010101" pitchFamily="49" charset="-122"/>
                  </a:rPr>
                  <a:t>虽然强归纳法归纳步证明的归纳假设是假定</a:t>
                </a:r>
                <a14:m>
                  <m:oMath xmlns:m="http://schemas.openxmlformats.org/officeDocument/2006/math">
                    <m:r>
                      <a:rPr lang="en-US" altLang="zh-CN" sz="2400" b="1" i="1" smtClean="0">
                        <a:solidFill>
                          <a:srgbClr val="002060"/>
                        </a:solidFill>
                        <a:latin typeface="Cambria Math" panose="02040503050406030204" pitchFamily="18" charset="0"/>
                      </a:rPr>
                      <m:t>𝑷</m:t>
                    </m:r>
                    <m:d>
                      <m:dPr>
                        <m:ctrlPr>
                          <a:rPr lang="en-US" altLang="zh-CN" sz="2400" b="1" i="1" smtClean="0">
                            <a:solidFill>
                              <a:srgbClr val="002060"/>
                            </a:solidFill>
                            <a:latin typeface="Cambria Math" panose="02040503050406030204" pitchFamily="18" charset="0"/>
                          </a:rPr>
                        </m:ctrlPr>
                      </m:dPr>
                      <m:e>
                        <m:r>
                          <a:rPr lang="en-US" altLang="zh-CN" sz="2400" b="1" i="1" smtClean="0">
                            <a:solidFill>
                              <a:srgbClr val="002060"/>
                            </a:solidFill>
                            <a:latin typeface="Cambria Math" panose="02040503050406030204" pitchFamily="18" charset="0"/>
                          </a:rPr>
                          <m:t>𝒄</m:t>
                        </m:r>
                      </m:e>
                    </m:d>
                    <m:r>
                      <a:rPr lang="en-US" altLang="zh-CN" sz="2400" b="1" i="1" smtClean="0">
                        <a:solidFill>
                          <a:srgbClr val="002060"/>
                        </a:solidFill>
                        <a:latin typeface="Cambria Math" panose="02040503050406030204" pitchFamily="18" charset="0"/>
                      </a:rPr>
                      <m:t>, ⋯, </m:t>
                    </m:r>
                    <m:r>
                      <a:rPr lang="en-US" altLang="zh-CN" sz="2400" b="1" i="1" smtClean="0">
                        <a:solidFill>
                          <a:srgbClr val="002060"/>
                        </a:solidFill>
                        <a:latin typeface="Cambria Math" panose="02040503050406030204" pitchFamily="18" charset="0"/>
                      </a:rPr>
                      <m:t>𝑷</m:t>
                    </m:r>
                    <m:d>
                      <m:dPr>
                        <m:ctrlPr>
                          <a:rPr lang="en-US" altLang="zh-CN" sz="2400" b="1" i="1" smtClean="0">
                            <a:solidFill>
                              <a:srgbClr val="002060"/>
                            </a:solidFill>
                            <a:latin typeface="Cambria Math" panose="02040503050406030204" pitchFamily="18" charset="0"/>
                          </a:rPr>
                        </m:ctrlPr>
                      </m:dPr>
                      <m:e>
                        <m:r>
                          <a:rPr lang="en-US" altLang="zh-CN" sz="2400" b="1" i="1" smtClean="0">
                            <a:solidFill>
                              <a:srgbClr val="002060"/>
                            </a:solidFill>
                            <a:latin typeface="Cambria Math" panose="02040503050406030204" pitchFamily="18" charset="0"/>
                          </a:rPr>
                          <m:t>𝒌</m:t>
                        </m:r>
                      </m:e>
                    </m:d>
                  </m:oMath>
                </a14:m>
                <a:r>
                  <a:rPr lang="zh-CN" altLang="en-US" sz="2400" b="1">
                    <a:solidFill>
                      <a:srgbClr val="002060"/>
                    </a:solidFill>
                    <a:latin typeface="楷体" panose="02010609060101010101" pitchFamily="49" charset="-122"/>
                    <a:ea typeface="楷体" panose="02010609060101010101" pitchFamily="49" charset="-122"/>
                  </a:rPr>
                  <a:t>成立</a:t>
                </a:r>
              </a:p>
              <a:p>
                <a:pPr marL="285750" indent="-285750">
                  <a:spcBef>
                    <a:spcPts val="600"/>
                  </a:spcBef>
                  <a:spcAft>
                    <a:spcPts val="600"/>
                  </a:spcAft>
                  <a:buFont typeface="Arial" panose="020B0604020202020204" pitchFamily="34" charset="0"/>
                  <a:buChar char="•"/>
                </a:pPr>
                <a:r>
                  <a:rPr lang="zh-CN" altLang="en-US" sz="2400" b="1">
                    <a:solidFill>
                      <a:schemeClr val="accent6">
                        <a:lumMod val="50000"/>
                      </a:schemeClr>
                    </a:solidFill>
                  </a:rPr>
                  <a:t>但通常证明</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𝑷</m:t>
                    </m:r>
                    <m:d>
                      <m:dPr>
                        <m:ctrlPr>
                          <a:rPr lang="en-US" altLang="zh-CN" sz="2400" b="1" i="1" smtClean="0">
                            <a:solidFill>
                              <a:schemeClr val="accent6">
                                <a:lumMod val="50000"/>
                              </a:schemeClr>
                            </a:solidFill>
                            <a:latin typeface="Cambria Math" panose="02040503050406030204" pitchFamily="18" charset="0"/>
                          </a:rPr>
                        </m:ctrlPr>
                      </m:dPr>
                      <m:e>
                        <m:r>
                          <a:rPr lang="en-US" altLang="zh-CN" sz="2400" b="1" i="1" smtClean="0">
                            <a:solidFill>
                              <a:schemeClr val="accent6">
                                <a:lumMod val="50000"/>
                              </a:schemeClr>
                            </a:solidFill>
                            <a:latin typeface="Cambria Math" panose="02040503050406030204" pitchFamily="18" charset="0"/>
                          </a:rPr>
                          <m:t>𝒌</m:t>
                        </m:r>
                        <m:r>
                          <a:rPr lang="en-US" altLang="zh-CN" sz="2400" b="1" i="1" smtClean="0">
                            <a:solidFill>
                              <a:schemeClr val="accent6">
                                <a:lumMod val="50000"/>
                              </a:schemeClr>
                            </a:solidFill>
                            <a:latin typeface="Cambria Math" panose="02040503050406030204" pitchFamily="18" charset="0"/>
                          </a:rPr>
                          <m:t>+</m:t>
                        </m:r>
                        <m:r>
                          <a:rPr lang="en-US" altLang="zh-CN" sz="2400" b="1" i="1" smtClean="0">
                            <a:solidFill>
                              <a:schemeClr val="accent6">
                                <a:lumMod val="50000"/>
                              </a:schemeClr>
                            </a:solidFill>
                            <a:latin typeface="Cambria Math" panose="02040503050406030204" pitchFamily="18" charset="0"/>
                          </a:rPr>
                          <m:t>𝟏</m:t>
                        </m:r>
                      </m:e>
                    </m:d>
                  </m:oMath>
                </a14:m>
                <a:r>
                  <a:rPr lang="zh-CN" altLang="en-US" sz="2400" b="1">
                    <a:solidFill>
                      <a:schemeClr val="accent6">
                        <a:lumMod val="50000"/>
                      </a:schemeClr>
                    </a:solidFill>
                  </a:rPr>
                  <a:t>只需用到其中部分命题，设</a:t>
                </a:r>
                <a14:m>
                  <m:oMath xmlns:m="http://schemas.openxmlformats.org/officeDocument/2006/math">
                    <m:r>
                      <a:rPr lang="en-US" altLang="zh-CN" sz="2400" b="1" i="1" smtClean="0">
                        <a:solidFill>
                          <a:schemeClr val="accent6">
                            <a:lumMod val="50000"/>
                          </a:schemeClr>
                        </a:solidFill>
                        <a:latin typeface="Cambria Math" panose="02040503050406030204" pitchFamily="18" charset="0"/>
                      </a:rPr>
                      <m:t>𝑷</m:t>
                    </m:r>
                    <m:d>
                      <m:dPr>
                        <m:ctrlPr>
                          <a:rPr lang="en-US" altLang="zh-CN" sz="2400" b="1" i="1" smtClean="0">
                            <a:solidFill>
                              <a:schemeClr val="accent6">
                                <a:lumMod val="50000"/>
                              </a:schemeClr>
                            </a:solidFill>
                            <a:latin typeface="Cambria Math" panose="02040503050406030204" pitchFamily="18" charset="0"/>
                          </a:rPr>
                        </m:ctrlPr>
                      </m:dPr>
                      <m:e>
                        <m:r>
                          <a:rPr lang="en-US" altLang="zh-CN" sz="2400" b="1" i="1" smtClean="0">
                            <a:solidFill>
                              <a:schemeClr val="accent6">
                                <a:lumMod val="50000"/>
                              </a:schemeClr>
                            </a:solidFill>
                            <a:latin typeface="Cambria Math" panose="02040503050406030204" pitchFamily="18" charset="0"/>
                          </a:rPr>
                          <m:t>𝒌</m:t>
                        </m:r>
                        <m:r>
                          <a:rPr lang="en-US" altLang="zh-CN" sz="2400" b="1" i="1" smtClean="0">
                            <a:solidFill>
                              <a:schemeClr val="accent6">
                                <a:lumMod val="50000"/>
                              </a:schemeClr>
                            </a:solidFill>
                            <a:latin typeface="Cambria Math" panose="02040503050406030204" pitchFamily="18" charset="0"/>
                          </a:rPr>
                          <m:t>−</m:t>
                        </m:r>
                        <m:r>
                          <a:rPr lang="en-US" altLang="zh-CN" sz="2400" b="1" i="1" smtClean="0">
                            <a:solidFill>
                              <a:schemeClr val="accent6">
                                <a:lumMod val="50000"/>
                              </a:schemeClr>
                            </a:solidFill>
                            <a:latin typeface="Cambria Math" panose="02040503050406030204" pitchFamily="18" charset="0"/>
                          </a:rPr>
                          <m:t>𝒊</m:t>
                        </m:r>
                      </m:e>
                    </m:d>
                  </m:oMath>
                </a14:m>
                <a:r>
                  <a:rPr lang="zh-CN" altLang="en-US" sz="2400" b="1">
                    <a:solidFill>
                      <a:schemeClr val="accent6">
                        <a:lumMod val="50000"/>
                      </a:schemeClr>
                    </a:solidFill>
                  </a:rPr>
                  <a:t>是用到的最前命题</a:t>
                </a:r>
              </a:p>
              <a:p>
                <a:pPr marL="742950" lvl="1" indent="-285750">
                  <a:spcBef>
                    <a:spcPts val="600"/>
                  </a:spcBef>
                  <a:spcAft>
                    <a:spcPts val="600"/>
                  </a:spcAft>
                  <a:buFont typeface="Arial" panose="020B0604020202020204" pitchFamily="34" charset="0"/>
                  <a:buChar char="•"/>
                </a:pPr>
                <a:r>
                  <a:rPr lang="zh-CN" altLang="en-US" sz="2000" b="1">
                    <a:solidFill>
                      <a:schemeClr val="accent2">
                        <a:lumMod val="50000"/>
                      </a:schemeClr>
                    </a:solidFill>
                    <a:latin typeface="楷体" panose="02010609060101010101" pitchFamily="49" charset="-122"/>
                    <a:ea typeface="楷体" panose="02010609060101010101" pitchFamily="49" charset="-122"/>
                  </a:rPr>
                  <a:t>也即</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𝒊</m:t>
                    </m:r>
                  </m:oMath>
                </a14:m>
                <a:r>
                  <a:rPr lang="zh-CN" altLang="en-US" sz="2000" b="1">
                    <a:solidFill>
                      <a:schemeClr val="accent2">
                        <a:lumMod val="50000"/>
                      </a:schemeClr>
                    </a:solidFill>
                    <a:latin typeface="楷体" panose="02010609060101010101" pitchFamily="49" charset="-122"/>
                    <a:ea typeface="楷体" panose="02010609060101010101" pitchFamily="49" charset="-122"/>
                  </a:rPr>
                  <a:t>是最大的自然数使得在证明</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𝑷</m:t>
                    </m:r>
                    <m:d>
                      <m:dPr>
                        <m:ctrlPr>
                          <a:rPr lang="en-US" altLang="zh-CN" sz="2000" b="1" i="1" smtClean="0">
                            <a:solidFill>
                              <a:schemeClr val="accent2">
                                <a:lumMod val="50000"/>
                              </a:schemeClr>
                            </a:solidFill>
                            <a:latin typeface="Cambria Math" panose="02040503050406030204" pitchFamily="18" charset="0"/>
                          </a:rPr>
                        </m:ctrlPr>
                      </m:dPr>
                      <m:e>
                        <m:r>
                          <a:rPr lang="en-US" altLang="zh-CN" sz="2000" b="1" i="1" smtClean="0">
                            <a:solidFill>
                              <a:schemeClr val="accent2">
                                <a:lumMod val="50000"/>
                              </a:schemeClr>
                            </a:solidFill>
                            <a:latin typeface="Cambria Math" panose="02040503050406030204" pitchFamily="18" charset="0"/>
                          </a:rPr>
                          <m:t>𝒌</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𝟏</m:t>
                        </m:r>
                      </m:e>
                    </m:d>
                  </m:oMath>
                </a14:m>
                <a:r>
                  <a:rPr lang="zh-CN" altLang="en-US" sz="2000" b="1">
                    <a:solidFill>
                      <a:schemeClr val="accent2">
                        <a:lumMod val="50000"/>
                      </a:schemeClr>
                    </a:solidFill>
                    <a:latin typeface="楷体" panose="02010609060101010101" pitchFamily="49" charset="-122"/>
                    <a:ea typeface="楷体" panose="02010609060101010101" pitchFamily="49" charset="-122"/>
                  </a:rPr>
                  <a:t>成立时要用到</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𝑷</m:t>
                    </m:r>
                    <m:d>
                      <m:dPr>
                        <m:ctrlPr>
                          <a:rPr lang="en-US" altLang="zh-CN" sz="2000" b="1" i="1" smtClean="0">
                            <a:solidFill>
                              <a:schemeClr val="accent2">
                                <a:lumMod val="50000"/>
                              </a:schemeClr>
                            </a:solidFill>
                            <a:latin typeface="Cambria Math" panose="02040503050406030204" pitchFamily="18" charset="0"/>
                          </a:rPr>
                        </m:ctrlPr>
                      </m:dPr>
                      <m:e>
                        <m:r>
                          <a:rPr lang="en-US" altLang="zh-CN" sz="2000" b="1" i="1" smtClean="0">
                            <a:solidFill>
                              <a:schemeClr val="accent2">
                                <a:lumMod val="50000"/>
                              </a:schemeClr>
                            </a:solidFill>
                            <a:latin typeface="Cambria Math" panose="02040503050406030204" pitchFamily="18" charset="0"/>
                          </a:rPr>
                          <m:t>𝒌</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𝒊</m:t>
                        </m:r>
                      </m:e>
                    </m:d>
                  </m:oMath>
                </a14:m>
                <a:endParaRPr lang="en-US" altLang="zh-CN" sz="2400" b="1">
                  <a:latin typeface="楷体" panose="02010609060101010101" pitchFamily="49" charset="-122"/>
                  <a:ea typeface="楷体" panose="02010609060101010101" pitchFamily="49" charset="-122"/>
                </a:endParaRPr>
              </a:p>
              <a:p>
                <a:pPr marL="285750" indent="-285750">
                  <a:spcBef>
                    <a:spcPts val="600"/>
                  </a:spcBef>
                  <a:spcAft>
                    <a:spcPts val="600"/>
                  </a:spcAft>
                  <a:buFont typeface="Arial" panose="020B0604020202020204" pitchFamily="34" charset="0"/>
                  <a:buChar char="•"/>
                </a:pPr>
                <a:r>
                  <a:rPr lang="zh-CN" altLang="en-US" sz="2400" b="1">
                    <a:solidFill>
                      <a:schemeClr val="accent6">
                        <a:lumMod val="50000"/>
                      </a:schemeClr>
                    </a:solidFill>
                  </a:rPr>
                  <a:t>用到的归纳假设</a:t>
                </a:r>
                <a14:m>
                  <m:oMath xmlns:m="http://schemas.openxmlformats.org/officeDocument/2006/math">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𝒌</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𝒊</m:t>
                        </m:r>
                      </m:e>
                    </m:d>
                  </m:oMath>
                </a14:m>
                <a:r>
                  <a:rPr lang="zh-CN" altLang="en-US" sz="2400" b="1">
                    <a:solidFill>
                      <a:schemeClr val="accent6">
                        <a:lumMod val="50000"/>
                      </a:schemeClr>
                    </a:solidFill>
                  </a:rPr>
                  <a:t>要在</a:t>
                </a:r>
                <a14:m>
                  <m:oMath xmlns:m="http://schemas.openxmlformats.org/officeDocument/2006/math">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𝒄</m:t>
                        </m:r>
                      </m:e>
                    </m:d>
                    <m:r>
                      <a:rPr lang="en-US" altLang="zh-CN" sz="2400" b="1">
                        <a:solidFill>
                          <a:schemeClr val="accent6">
                            <a:lumMod val="50000"/>
                          </a:schemeClr>
                        </a:solidFill>
                        <a:latin typeface="Cambria Math" panose="02040503050406030204" pitchFamily="18" charset="0"/>
                      </a:rPr>
                      <m:t>, ⋯, </m:t>
                    </m:r>
                    <m:r>
                      <a:rPr lang="en-US" altLang="zh-CN" sz="2400" b="1">
                        <a:solidFill>
                          <a:schemeClr val="accent6">
                            <a:lumMod val="50000"/>
                          </a:schemeClr>
                        </a:solidFill>
                        <a:latin typeface="Cambria Math" panose="02040503050406030204" pitchFamily="18" charset="0"/>
                      </a:rPr>
                      <m:t>𝑷</m:t>
                    </m:r>
                    <m:d>
                      <m:dPr>
                        <m:ctrlPr>
                          <a:rPr lang="en-US" altLang="zh-CN" sz="2400" b="1" i="1">
                            <a:solidFill>
                              <a:schemeClr val="accent6">
                                <a:lumMod val="50000"/>
                              </a:schemeClr>
                            </a:solidFill>
                            <a:latin typeface="Cambria Math" panose="02040503050406030204" pitchFamily="18" charset="0"/>
                          </a:rPr>
                        </m:ctrlPr>
                      </m:dPr>
                      <m:e>
                        <m:r>
                          <a:rPr lang="en-US" altLang="zh-CN" sz="2400" b="1">
                            <a:solidFill>
                              <a:schemeClr val="accent6">
                                <a:lumMod val="50000"/>
                              </a:schemeClr>
                            </a:solidFill>
                            <a:latin typeface="Cambria Math" panose="02040503050406030204" pitchFamily="18" charset="0"/>
                          </a:rPr>
                          <m:t>𝒌</m:t>
                        </m:r>
                      </m:e>
                    </m:d>
                  </m:oMath>
                </a14:m>
                <a:r>
                  <a:rPr lang="zh-CN" altLang="en-US" sz="2400" b="1">
                    <a:solidFill>
                      <a:schemeClr val="accent6">
                        <a:lumMod val="50000"/>
                      </a:schemeClr>
                    </a:solidFill>
                  </a:rPr>
                  <a:t>之中，因此要求</a:t>
                </a:r>
                <a14:m>
                  <m:oMath xmlns:m="http://schemas.openxmlformats.org/officeDocument/2006/math">
                    <m:r>
                      <a:rPr lang="en-US" altLang="zh-CN" sz="2400" b="1">
                        <a:solidFill>
                          <a:schemeClr val="accent6">
                            <a:lumMod val="50000"/>
                          </a:schemeClr>
                        </a:solidFill>
                        <a:latin typeface="Cambria Math" panose="02040503050406030204" pitchFamily="18" charset="0"/>
                      </a:rPr>
                      <m:t>𝒌</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𝒊</m:t>
                    </m:r>
                    <m:r>
                      <a:rPr lang="en-US" altLang="zh-CN" sz="2400" b="1">
                        <a:solidFill>
                          <a:schemeClr val="accent6">
                            <a:lumMod val="50000"/>
                          </a:schemeClr>
                        </a:solidFill>
                        <a:latin typeface="Cambria Math" panose="02040503050406030204" pitchFamily="18" charset="0"/>
                      </a:rPr>
                      <m:t>≥</m:t>
                    </m:r>
                    <m:r>
                      <a:rPr lang="en-US" altLang="zh-CN" sz="2400" b="1">
                        <a:solidFill>
                          <a:schemeClr val="accent6">
                            <a:lumMod val="50000"/>
                          </a:schemeClr>
                        </a:solidFill>
                        <a:latin typeface="Cambria Math" panose="02040503050406030204" pitchFamily="18" charset="0"/>
                      </a:rPr>
                      <m:t>𝒄</m:t>
                    </m:r>
                  </m:oMath>
                </a14:m>
                <a:endParaRPr lang="en-US" altLang="zh-CN" sz="2400" b="1">
                  <a:solidFill>
                    <a:schemeClr val="accent6">
                      <a:lumMod val="50000"/>
                    </a:schemeClr>
                  </a:solidFill>
                </a:endParaRPr>
              </a:p>
              <a:p>
                <a:pPr marL="742950" lvl="1" indent="-285750">
                  <a:spcBef>
                    <a:spcPts val="600"/>
                  </a:spcBef>
                  <a:spcAft>
                    <a:spcPts val="600"/>
                  </a:spcAft>
                  <a:buFont typeface="Arial" panose="020B0604020202020204" pitchFamily="34" charset="0"/>
                  <a:buChar char="•"/>
                </a:pPr>
                <a:r>
                  <a:rPr lang="zh-CN" altLang="en-US" sz="2000" b="1">
                    <a:solidFill>
                      <a:schemeClr val="accent2">
                        <a:lumMod val="50000"/>
                      </a:schemeClr>
                    </a:solidFill>
                    <a:latin typeface="楷体" panose="02010609060101010101" pitchFamily="49" charset="-122"/>
                    <a:ea typeface="楷体" panose="02010609060101010101" pitchFamily="49" charset="-122"/>
                  </a:rPr>
                  <a:t>这意味着在归纳基需要验证</a:t>
                </a:r>
                <a14:m>
                  <m:oMath xmlns:m="http://schemas.openxmlformats.org/officeDocument/2006/math">
                    <m:r>
                      <a:rPr lang="en-US" altLang="zh-CN" sz="2000" b="1">
                        <a:solidFill>
                          <a:schemeClr val="accent2">
                            <a:lumMod val="50000"/>
                          </a:schemeClr>
                        </a:solidFill>
                        <a:latin typeface="Cambria Math" panose="02040503050406030204" pitchFamily="18" charset="0"/>
                        <a:ea typeface="楷体" panose="02010609060101010101" pitchFamily="49" charset="-122"/>
                      </a:rPr>
                      <m:t>𝑷</m:t>
                    </m:r>
                    <m:d>
                      <m:dPr>
                        <m:ctrlPr>
                          <a:rPr lang="en-US" altLang="zh-CN" sz="2000" b="1" i="1">
                            <a:solidFill>
                              <a:schemeClr val="accent2">
                                <a:lumMod val="50000"/>
                              </a:schemeClr>
                            </a:solidFill>
                            <a:latin typeface="Cambria Math" panose="02040503050406030204" pitchFamily="18" charset="0"/>
                            <a:ea typeface="楷体" panose="02010609060101010101" pitchFamily="49" charset="-122"/>
                          </a:rPr>
                        </m:ctrlPr>
                      </m:dPr>
                      <m:e>
                        <m:r>
                          <a:rPr lang="en-US" altLang="zh-CN" sz="2000" b="1">
                            <a:solidFill>
                              <a:schemeClr val="accent2">
                                <a:lumMod val="50000"/>
                              </a:schemeClr>
                            </a:solidFill>
                            <a:latin typeface="Cambria Math" panose="02040503050406030204" pitchFamily="18" charset="0"/>
                            <a:ea typeface="楷体" panose="02010609060101010101" pitchFamily="49" charset="-122"/>
                          </a:rPr>
                          <m:t>𝒄</m:t>
                        </m:r>
                      </m:e>
                    </m:d>
                    <m:r>
                      <a:rPr lang="en-US" altLang="zh-CN" sz="2000" b="1">
                        <a:solidFill>
                          <a:schemeClr val="accent2">
                            <a:lumMod val="50000"/>
                          </a:schemeClr>
                        </a:solidFill>
                        <a:latin typeface="Cambria Math" panose="02040503050406030204" pitchFamily="18" charset="0"/>
                        <a:ea typeface="楷体" panose="02010609060101010101" pitchFamily="49" charset="-122"/>
                      </a:rPr>
                      <m:t>, ⋯, </m:t>
                    </m:r>
                    <m:r>
                      <a:rPr lang="en-US" altLang="zh-CN" sz="2000" b="1">
                        <a:solidFill>
                          <a:schemeClr val="accent2">
                            <a:lumMod val="50000"/>
                          </a:schemeClr>
                        </a:solidFill>
                        <a:latin typeface="Cambria Math" panose="02040503050406030204" pitchFamily="18" charset="0"/>
                        <a:ea typeface="楷体" panose="02010609060101010101" pitchFamily="49" charset="-122"/>
                      </a:rPr>
                      <m:t>𝑷</m:t>
                    </m:r>
                    <m:d>
                      <m:dPr>
                        <m:ctrlPr>
                          <a:rPr lang="en-US" altLang="zh-CN" sz="2000" b="1" i="1">
                            <a:solidFill>
                              <a:schemeClr val="accent2">
                                <a:lumMod val="50000"/>
                              </a:schemeClr>
                            </a:solidFill>
                            <a:latin typeface="Cambria Math" panose="02040503050406030204" pitchFamily="18" charset="0"/>
                            <a:ea typeface="楷体" panose="02010609060101010101" pitchFamily="49" charset="-122"/>
                          </a:rPr>
                        </m:ctrlPr>
                      </m:dPr>
                      <m:e>
                        <m:r>
                          <a:rPr lang="en-US" altLang="zh-CN" sz="2000" b="1">
                            <a:solidFill>
                              <a:schemeClr val="accent2">
                                <a:lumMod val="50000"/>
                              </a:schemeClr>
                            </a:solidFill>
                            <a:latin typeface="Cambria Math" panose="02040503050406030204" pitchFamily="18" charset="0"/>
                            <a:ea typeface="楷体" panose="02010609060101010101" pitchFamily="49" charset="-122"/>
                          </a:rPr>
                          <m:t>𝒄</m:t>
                        </m:r>
                        <m:r>
                          <a:rPr lang="en-US" altLang="zh-CN" sz="2000" b="1">
                            <a:solidFill>
                              <a:schemeClr val="accent2">
                                <a:lumMod val="50000"/>
                              </a:schemeClr>
                            </a:solidFill>
                            <a:latin typeface="Cambria Math" panose="02040503050406030204" pitchFamily="18" charset="0"/>
                            <a:ea typeface="楷体" panose="02010609060101010101" pitchFamily="49" charset="-122"/>
                          </a:rPr>
                          <m:t>+</m:t>
                        </m:r>
                        <m:r>
                          <a:rPr lang="en-US" altLang="zh-CN" sz="2000" b="1">
                            <a:solidFill>
                              <a:schemeClr val="accent2">
                                <a:lumMod val="50000"/>
                              </a:schemeClr>
                            </a:solidFill>
                            <a:latin typeface="Cambria Math" panose="02040503050406030204" pitchFamily="18" charset="0"/>
                            <a:ea typeface="楷体" panose="02010609060101010101" pitchFamily="49" charset="-122"/>
                          </a:rPr>
                          <m:t>𝒊</m:t>
                        </m:r>
                      </m:e>
                    </m:d>
                  </m:oMath>
                </a14:m>
                <a:endParaRPr lang="zh-CN" altLang="en-US" sz="2000" b="1">
                  <a:solidFill>
                    <a:schemeClr val="accent2">
                      <a:lumMod val="50000"/>
                    </a:schemeClr>
                  </a:solidFill>
                  <a:latin typeface="楷体" panose="02010609060101010101" pitchFamily="49" charset="-122"/>
                  <a:ea typeface="楷体" panose="02010609060101010101" pitchFamily="49" charset="-122"/>
                </a:endParaRPr>
              </a:p>
            </p:txBody>
          </p:sp>
        </mc:Choice>
        <mc:Fallback xmlns="">
          <p:sp>
            <p:nvSpPr>
              <p:cNvPr id="2" name="文本框 1">
                <a:extLst>
                  <a:ext uri="{FF2B5EF4-FFF2-40B4-BE49-F238E27FC236}">
                    <a16:creationId xmlns:a16="http://schemas.microsoft.com/office/drawing/2014/main" id="{F458ACD8-31CE-450A-A18C-54C5E0688524}"/>
                  </a:ext>
                </a:extLst>
              </p:cNvPr>
              <p:cNvSpPr txBox="1">
                <a:spLocks noRot="1" noChangeAspect="1" noMove="1" noResize="1" noEditPoints="1" noAdjustHandles="1" noChangeArrowheads="1" noChangeShapeType="1" noTextEdit="1"/>
              </p:cNvSpPr>
              <p:nvPr/>
            </p:nvSpPr>
            <p:spPr>
              <a:xfrm>
                <a:off x="866158" y="1519614"/>
                <a:ext cx="10459682" cy="2431435"/>
              </a:xfrm>
              <a:prstGeom prst="rect">
                <a:avLst/>
              </a:prstGeom>
              <a:blipFill>
                <a:blip r:embed="rId2"/>
                <a:stretch>
                  <a:fillRect l="-874" t="-2757" r="-408" b="-3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46F7879-3262-48A4-BF0A-51CF1CA9CC0F}"/>
                  </a:ext>
                </a:extLst>
              </p:cNvPr>
              <p:cNvSpPr txBox="1"/>
              <p:nvPr/>
            </p:nvSpPr>
            <p:spPr>
              <a:xfrm>
                <a:off x="1575530" y="4353472"/>
                <a:ext cx="9040938" cy="1446550"/>
              </a:xfrm>
              <a:prstGeom prst="rect">
                <a:avLst/>
              </a:prstGeom>
              <a:solidFill>
                <a:schemeClr val="accent4">
                  <a:lumMod val="20000"/>
                  <a:lumOff val="80000"/>
                  <a:alpha val="50000"/>
                </a:schemeClr>
              </a:solidFill>
            </p:spPr>
            <p:txBody>
              <a:bodyPr wrap="square" rtlCol="0">
                <a:spAutoFit/>
              </a:bodyPr>
              <a:lstStyle/>
              <a:p>
                <a:pPr algn="ctr">
                  <a:spcBef>
                    <a:spcPts val="600"/>
                  </a:spcBef>
                  <a:spcAft>
                    <a:spcPts val="600"/>
                  </a:spcAft>
                </a:pPr>
                <a:r>
                  <a:rPr lang="zh-CN" altLang="en-US" sz="2400" b="1">
                    <a:solidFill>
                      <a:srgbClr val="C00000"/>
                    </a:solidFill>
                  </a:rPr>
                  <a:t>强归纳法的归纳基部分要选择合适的自然数</a:t>
                </a:r>
                <a14:m>
                  <m:oMath xmlns:m="http://schemas.openxmlformats.org/officeDocument/2006/math">
                    <m:r>
                      <a:rPr lang="en-US" altLang="zh-CN" sz="2400" b="1" i="1" smtClean="0">
                        <a:solidFill>
                          <a:srgbClr val="C00000"/>
                        </a:solidFill>
                        <a:latin typeface="Cambria Math" panose="02040503050406030204" pitchFamily="18" charset="0"/>
                      </a:rPr>
                      <m:t>𝒋</m:t>
                    </m:r>
                  </m:oMath>
                </a14:m>
                <a:endParaRPr lang="en-US" altLang="zh-CN" sz="2400" b="1">
                  <a:solidFill>
                    <a:srgbClr val="C00000"/>
                  </a:solidFill>
                </a:endParaRPr>
              </a:p>
              <a:p>
                <a:pPr>
                  <a:spcBef>
                    <a:spcPts val="600"/>
                  </a:spcBef>
                  <a:spcAft>
                    <a:spcPts val="600"/>
                  </a:spcAft>
                </a:pPr>
                <a:r>
                  <a:rPr lang="zh-CN" altLang="en-US" sz="2400" b="1">
                    <a:solidFill>
                      <a:srgbClr val="002060"/>
                    </a:solidFill>
                    <a:latin typeface="楷体" panose="02010609060101010101" pitchFamily="49" charset="-122"/>
                    <a:ea typeface="楷体" panose="02010609060101010101" pitchFamily="49" charset="-122"/>
                  </a:rPr>
                  <a:t>由归纳步证明</a:t>
                </a:r>
                <a14:m>
                  <m:oMath xmlns:m="http://schemas.openxmlformats.org/officeDocument/2006/math">
                    <m:r>
                      <a:rPr lang="en-US" altLang="zh-CN" sz="2400" b="1" i="1" smtClean="0">
                        <a:solidFill>
                          <a:srgbClr val="002060"/>
                        </a:solidFill>
                        <a:latin typeface="Cambria Math" panose="02040503050406030204" pitchFamily="18" charset="0"/>
                      </a:rPr>
                      <m:t>𝑷</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𝒌</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𝟏</m:t>
                    </m:r>
                    <m:r>
                      <a:rPr lang="en-US" altLang="zh-CN" sz="2400" b="1" i="1" smtClean="0">
                        <a:solidFill>
                          <a:srgbClr val="002060"/>
                        </a:solidFill>
                        <a:latin typeface="Cambria Math" panose="02040503050406030204" pitchFamily="18" charset="0"/>
                      </a:rPr>
                      <m:t>)</m:t>
                    </m:r>
                  </m:oMath>
                </a14:m>
                <a:r>
                  <a:rPr lang="zh-CN" altLang="en-US" sz="2400" b="1">
                    <a:solidFill>
                      <a:srgbClr val="002060"/>
                    </a:solidFill>
                    <a:latin typeface="楷体" panose="02010609060101010101" pitchFamily="49" charset="-122"/>
                    <a:ea typeface="楷体" panose="02010609060101010101" pitchFamily="49" charset="-122"/>
                  </a:rPr>
                  <a:t>时用到的最前命题</a:t>
                </a:r>
                <a14:m>
                  <m:oMath xmlns:m="http://schemas.openxmlformats.org/officeDocument/2006/math">
                    <m:r>
                      <a:rPr lang="en-US" altLang="zh-CN" sz="2400" b="1" i="1" smtClean="0">
                        <a:solidFill>
                          <a:srgbClr val="002060"/>
                        </a:solidFill>
                        <a:latin typeface="Cambria Math" panose="02040503050406030204" pitchFamily="18" charset="0"/>
                      </a:rPr>
                      <m:t>𝑷</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𝒌</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𝒊</m:t>
                    </m:r>
                    <m:r>
                      <a:rPr lang="en-US" altLang="zh-CN" sz="2400" b="1" i="1" smtClean="0">
                        <a:solidFill>
                          <a:srgbClr val="002060"/>
                        </a:solidFill>
                        <a:latin typeface="Cambria Math" panose="02040503050406030204" pitchFamily="18" charset="0"/>
                      </a:rPr>
                      <m:t>)</m:t>
                    </m:r>
                  </m:oMath>
                </a14:m>
                <a:r>
                  <a:rPr lang="zh-CN" altLang="en-US" sz="2400" b="1">
                    <a:solidFill>
                      <a:srgbClr val="002060"/>
                    </a:solidFill>
                    <a:latin typeface="楷体" panose="02010609060101010101" pitchFamily="49" charset="-122"/>
                    <a:ea typeface="楷体" panose="02010609060101010101" pitchFamily="49" charset="-122"/>
                  </a:rPr>
                  <a:t>确定：要有</a:t>
                </a:r>
                <a14:m>
                  <m:oMath xmlns:m="http://schemas.openxmlformats.org/officeDocument/2006/math">
                    <m:r>
                      <a:rPr lang="en-US" altLang="zh-CN" sz="2400" b="1" i="1" smtClean="0">
                        <a:solidFill>
                          <a:srgbClr val="002060"/>
                        </a:solidFill>
                        <a:latin typeface="Cambria Math" panose="02040503050406030204" pitchFamily="18" charset="0"/>
                      </a:rPr>
                      <m:t>𝒋</m:t>
                    </m:r>
                    <m:r>
                      <a:rPr lang="en-US" altLang="zh-CN" sz="2400" b="1" i="1" smtClean="0">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𝒊</m:t>
                    </m:r>
                  </m:oMath>
                </a14:m>
                <a:endParaRPr lang="en-US" altLang="zh-CN" sz="2400" b="1">
                  <a:solidFill>
                    <a:srgbClr val="002060"/>
                  </a:solidFill>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邮资支付例子中由</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𝟐</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证明</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，归纳基需验证</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𝟖</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𝟗</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和</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𝟏𝟎</m:t>
                    </m:r>
                    <m:r>
                      <a:rPr lang="en-US" altLang="zh-CN" sz="2000" b="1" i="1" smtClean="0">
                        <a:solidFill>
                          <a:schemeClr val="accent6">
                            <a:lumMod val="50000"/>
                          </a:schemeClr>
                        </a:solidFill>
                        <a:latin typeface="Cambria Math" panose="02040503050406030204" pitchFamily="18" charset="0"/>
                      </a:rPr>
                      <m:t>)</m:t>
                    </m:r>
                  </m:oMath>
                </a14:m>
                <a:endParaRPr lang="zh-CN" altLang="en-US" sz="2000" b="1">
                  <a:solidFill>
                    <a:schemeClr val="accent6">
                      <a:lumMod val="50000"/>
                    </a:schemeClr>
                  </a:solidFill>
                </a:endParaRPr>
              </a:p>
            </p:txBody>
          </p:sp>
        </mc:Choice>
        <mc:Fallback xmlns="">
          <p:sp>
            <p:nvSpPr>
              <p:cNvPr id="3" name="文本框 2">
                <a:extLst>
                  <a:ext uri="{FF2B5EF4-FFF2-40B4-BE49-F238E27FC236}">
                    <a16:creationId xmlns:a16="http://schemas.microsoft.com/office/drawing/2014/main" id="{B46F7879-3262-48A4-BF0A-51CF1CA9CC0F}"/>
                  </a:ext>
                </a:extLst>
              </p:cNvPr>
              <p:cNvSpPr txBox="1">
                <a:spLocks noRot="1" noChangeAspect="1" noMove="1" noResize="1" noEditPoints="1" noAdjustHandles="1" noChangeArrowheads="1" noChangeShapeType="1" noTextEdit="1"/>
              </p:cNvSpPr>
              <p:nvPr/>
            </p:nvSpPr>
            <p:spPr>
              <a:xfrm>
                <a:off x="1575530" y="4353472"/>
                <a:ext cx="9040938" cy="1446550"/>
              </a:xfrm>
              <a:prstGeom prst="rect">
                <a:avLst/>
              </a:prstGeom>
              <a:blipFill>
                <a:blip r:embed="rId3"/>
                <a:stretch>
                  <a:fillRect l="-1011" t="-2954" b="-67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4691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21</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数学归纳法练习</a:t>
            </a:r>
          </a:p>
        </p:txBody>
      </p:sp>
      <p:sp>
        <p:nvSpPr>
          <p:cNvPr id="11" name="文本框 10">
            <a:extLst>
              <a:ext uri="{FF2B5EF4-FFF2-40B4-BE49-F238E27FC236}">
                <a16:creationId xmlns:a16="http://schemas.microsoft.com/office/drawing/2014/main" id="{EABE537C-2556-4257-AAB7-4F45148030C8}"/>
              </a:ext>
            </a:extLst>
          </p:cNvPr>
          <p:cNvSpPr txBox="1"/>
          <p:nvPr/>
        </p:nvSpPr>
        <p:spPr>
          <a:xfrm>
            <a:off x="598637" y="1176797"/>
            <a:ext cx="922294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证明任意大于等于</a:t>
            </a:r>
            <a:r>
              <a:rPr lang="en-US" altLang="zh-CN" sz="2400" b="1">
                <a:solidFill>
                  <a:srgbClr val="002060"/>
                </a:solidFill>
                <a:latin typeface="楷体" panose="02010609060101010101" pitchFamily="49" charset="-122"/>
                <a:ea typeface="楷体" panose="02010609060101010101" pitchFamily="49" charset="-122"/>
              </a:rPr>
              <a:t>12</a:t>
            </a:r>
            <a:r>
              <a:rPr lang="zh-CN" altLang="en-US" sz="2400" b="1">
                <a:solidFill>
                  <a:srgbClr val="002060"/>
                </a:solidFill>
                <a:latin typeface="楷体" panose="02010609060101010101" pitchFamily="49" charset="-122"/>
                <a:ea typeface="楷体" panose="02010609060101010101" pitchFamily="49" charset="-122"/>
              </a:rPr>
              <a:t>分的邮资都可以由若干张</a:t>
            </a:r>
            <a:r>
              <a:rPr lang="en-US" altLang="zh-CN" sz="2400" b="1">
                <a:solidFill>
                  <a:srgbClr val="002060"/>
                </a:solidFill>
                <a:latin typeface="楷体" panose="02010609060101010101" pitchFamily="49" charset="-122"/>
                <a:ea typeface="楷体" panose="02010609060101010101" pitchFamily="49" charset="-122"/>
              </a:rPr>
              <a:t>3</a:t>
            </a:r>
            <a:r>
              <a:rPr lang="zh-CN" altLang="en-US" sz="2400" b="1">
                <a:solidFill>
                  <a:srgbClr val="002060"/>
                </a:solidFill>
                <a:latin typeface="楷体" panose="02010609060101010101" pitchFamily="49" charset="-122"/>
                <a:ea typeface="楷体" panose="02010609060101010101" pitchFamily="49" charset="-122"/>
              </a:rPr>
              <a:t>分和</a:t>
            </a:r>
            <a:r>
              <a:rPr lang="en-US" altLang="zh-CN" sz="2400" b="1">
                <a:solidFill>
                  <a:srgbClr val="002060"/>
                </a:solidFill>
                <a:latin typeface="楷体" panose="02010609060101010101" pitchFamily="49" charset="-122"/>
                <a:ea typeface="楷体" panose="02010609060101010101" pitchFamily="49" charset="-122"/>
              </a:rPr>
              <a:t>7</a:t>
            </a:r>
            <a:r>
              <a:rPr lang="zh-CN" altLang="en-US" sz="2400" b="1">
                <a:solidFill>
                  <a:srgbClr val="002060"/>
                </a:solidFill>
                <a:latin typeface="楷体" panose="02010609060101010101" pitchFamily="49" charset="-122"/>
                <a:ea typeface="楷体" panose="02010609060101010101" pitchFamily="49" charset="-122"/>
              </a:rPr>
              <a:t>分的邮票支付。</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EAAABEE-A8DB-4D6B-A21F-175D6C1147C1}"/>
                  </a:ext>
                </a:extLst>
              </p:cNvPr>
              <p:cNvSpPr txBox="1"/>
              <p:nvPr/>
            </p:nvSpPr>
            <p:spPr>
              <a:xfrm>
                <a:off x="652359" y="2578238"/>
                <a:ext cx="10887280" cy="2492990"/>
              </a:xfrm>
              <a:prstGeom prst="rect">
                <a:avLst/>
              </a:prstGeom>
              <a:solidFill>
                <a:schemeClr val="accent6">
                  <a:lumMod val="20000"/>
                  <a:lumOff val="80000"/>
                  <a:alpha val="50000"/>
                </a:schemeClr>
              </a:solidFill>
            </p:spPr>
            <p:txBody>
              <a:bodyPr wrap="square" rtlCol="0">
                <a:spAutoFit/>
              </a:bodyPr>
              <a:lstStyle/>
              <a:p>
                <a:pPr algn="ctr">
                  <a:spcBef>
                    <a:spcPts val="1200"/>
                  </a:spcBef>
                  <a:spcAft>
                    <a:spcPts val="600"/>
                  </a:spcAft>
                </a:pPr>
                <a:r>
                  <a:rPr lang="zh-CN" altLang="en-US" sz="2400" b="1">
                    <a:solidFill>
                      <a:srgbClr val="C00000"/>
                    </a:solidFill>
                  </a:rPr>
                  <a:t>强归纳法证明</a:t>
                </a:r>
                <a:endParaRPr lang="en-US" altLang="zh-CN" sz="2400" b="1">
                  <a:solidFill>
                    <a:srgbClr val="C00000"/>
                  </a:solidFill>
                </a:endParaRPr>
              </a:p>
              <a:p>
                <a:pPr>
                  <a:spcBef>
                    <a:spcPts val="1200"/>
                  </a:spcBef>
                  <a:spcAft>
                    <a:spcPts val="1200"/>
                  </a:spcAft>
                </a:pPr>
                <a:r>
                  <a:rPr lang="zh-CN" altLang="en-US" sz="2400" b="1">
                    <a:solidFill>
                      <a:srgbClr val="002060"/>
                    </a:solidFill>
                    <a:latin typeface="楷体" panose="02010609060101010101" pitchFamily="49" charset="-122"/>
                    <a:ea typeface="楷体" panose="02010609060101010101" pitchFamily="49" charset="-122"/>
                  </a:rPr>
                  <a:t>归纳步应该是对合适的</a:t>
                </a:r>
                <a14:m>
                  <m:oMath xmlns:m="http://schemas.openxmlformats.org/officeDocument/2006/math">
                    <m:r>
                      <a:rPr lang="en-US" altLang="zh-CN" sz="2400" b="1" i="1" smtClean="0">
                        <a:solidFill>
                          <a:srgbClr val="002060"/>
                        </a:solidFill>
                        <a:latin typeface="Cambria Math" panose="02040503050406030204" pitchFamily="18" charset="0"/>
                      </a:rPr>
                      <m:t>𝒌</m:t>
                    </m:r>
                  </m:oMath>
                </a14:m>
                <a:r>
                  <a:rPr lang="zh-CN" altLang="en-US" sz="2400" b="1">
                    <a:solidFill>
                      <a:srgbClr val="002060"/>
                    </a:solidFill>
                    <a:latin typeface="楷体" panose="02010609060101010101" pitchFamily="49" charset="-122"/>
                    <a:ea typeface="楷体" panose="02010609060101010101" pitchFamily="49" charset="-122"/>
                  </a:rPr>
                  <a:t>，假设</a:t>
                </a:r>
                <a:r>
                  <a:rPr lang="en-US" altLang="zh-CN" sz="2400" b="1" u="sng">
                    <a:solidFill>
                      <a:srgbClr val="002060"/>
                    </a:solidFill>
                    <a:latin typeface="楷体" panose="02010609060101010101" pitchFamily="49" charset="-122"/>
                    <a:ea typeface="楷体" panose="02010609060101010101" pitchFamily="49" charset="-122"/>
                  </a:rPr>
                  <a:t>  </a:t>
                </a:r>
                <a:r>
                  <a:rPr lang="en-US" altLang="zh-CN" sz="2400" b="1" u="sng">
                    <a:solidFill>
                      <a:srgbClr val="C00000"/>
                    </a:solidFill>
                    <a:latin typeface="楷体" panose="02010609060101010101" pitchFamily="49" charset="-122"/>
                    <a:ea typeface="楷体" panose="02010609060101010101" pitchFamily="49" charset="-122"/>
                  </a:rPr>
                  <a:t>(1)</a:t>
                </a:r>
                <a:r>
                  <a:rPr lang="en-US" altLang="zh-CN" sz="2400" b="1" u="sng">
                    <a:solidFill>
                      <a:srgbClr val="002060"/>
                    </a:solidFill>
                    <a:latin typeface="楷体" panose="02010609060101010101" pitchFamily="49" charset="-122"/>
                    <a:ea typeface="楷体" panose="02010609060101010101" pitchFamily="49" charset="-122"/>
                  </a:rPr>
                  <a:t>  </a:t>
                </a:r>
                <a:r>
                  <a:rPr lang="zh-CN" altLang="en-US" sz="2400" b="1">
                    <a:solidFill>
                      <a:srgbClr val="002060"/>
                    </a:solidFill>
                    <a:latin typeface="楷体" panose="02010609060101010101" pitchFamily="49" charset="-122"/>
                    <a:ea typeface="楷体" panose="02010609060101010101" pitchFamily="49" charset="-122"/>
                  </a:rPr>
                  <a:t>，</a:t>
                </a:r>
                <a14:m>
                  <m:oMath xmlns:m="http://schemas.openxmlformats.org/officeDocument/2006/math">
                    <m:r>
                      <a:rPr lang="en-US" altLang="zh-CN" sz="2400" b="1" i="1" smtClean="0">
                        <a:solidFill>
                          <a:srgbClr val="002060"/>
                        </a:solidFill>
                        <a:latin typeface="Cambria Math" panose="02040503050406030204" pitchFamily="18" charset="0"/>
                        <a:ea typeface="楷体" panose="02010609060101010101" pitchFamily="49" charset="-122"/>
                      </a:rPr>
                      <m:t>⋯</m:t>
                    </m:r>
                  </m:oMath>
                </a14:m>
                <a:r>
                  <a:rPr lang="en-US" altLang="zh-CN" sz="2400" b="1">
                    <a:solidFill>
                      <a:srgbClr val="002060"/>
                    </a:solidFill>
                    <a:latin typeface="楷体" panose="02010609060101010101" pitchFamily="49" charset="-122"/>
                    <a:ea typeface="楷体" panose="02010609060101010101" pitchFamily="49" charset="-122"/>
                  </a:rPr>
                  <a:t>, </a:t>
                </a:r>
                <a:r>
                  <a:rPr lang="en-US" altLang="zh-CN" sz="2400" b="1" u="sng">
                    <a:solidFill>
                      <a:srgbClr val="002060"/>
                    </a:solidFill>
                    <a:latin typeface="楷体" panose="02010609060101010101" pitchFamily="49" charset="-122"/>
                    <a:ea typeface="楷体" panose="02010609060101010101" pitchFamily="49" charset="-122"/>
                  </a:rPr>
                  <a:t>  </a:t>
                </a:r>
                <a:r>
                  <a:rPr lang="en-US" altLang="zh-CN" sz="2400" b="1" u="sng">
                    <a:solidFill>
                      <a:srgbClr val="C00000"/>
                    </a:solidFill>
                    <a:latin typeface="楷体" panose="02010609060101010101" pitchFamily="49" charset="-122"/>
                    <a:ea typeface="楷体" panose="02010609060101010101" pitchFamily="49" charset="-122"/>
                  </a:rPr>
                  <a:t>(2)</a:t>
                </a:r>
                <a:r>
                  <a:rPr lang="en-US" altLang="zh-CN" sz="2400" b="1" u="sng">
                    <a:solidFill>
                      <a:srgbClr val="002060"/>
                    </a:solidFill>
                    <a:latin typeface="楷体" panose="02010609060101010101" pitchFamily="49" charset="-122"/>
                    <a:ea typeface="楷体" panose="02010609060101010101" pitchFamily="49" charset="-122"/>
                  </a:rPr>
                  <a:t>  </a:t>
                </a:r>
                <a:r>
                  <a:rPr lang="zh-CN" altLang="en-US" sz="2400" b="1">
                    <a:solidFill>
                      <a:srgbClr val="002060"/>
                    </a:solidFill>
                    <a:latin typeface="楷体" panose="02010609060101010101" pitchFamily="49" charset="-122"/>
                    <a:ea typeface="楷体" panose="02010609060101010101" pitchFamily="49" charset="-122"/>
                  </a:rPr>
                  <a:t>成立，证明</a:t>
                </a:r>
                <a14:m>
                  <m:oMath xmlns:m="http://schemas.openxmlformats.org/officeDocument/2006/math">
                    <m:r>
                      <a:rPr lang="en-US" altLang="zh-CN" sz="2400" b="1" i="1" smtClean="0">
                        <a:solidFill>
                          <a:srgbClr val="002060"/>
                        </a:solidFill>
                        <a:latin typeface="Cambria Math" panose="02040503050406030204" pitchFamily="18" charset="0"/>
                      </a:rPr>
                      <m:t>𝑷</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𝒌</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𝟏</m:t>
                    </m:r>
                    <m:r>
                      <a:rPr lang="en-US" altLang="zh-CN" sz="2400" b="1" i="1" smtClean="0">
                        <a:solidFill>
                          <a:srgbClr val="002060"/>
                        </a:solidFill>
                        <a:latin typeface="Cambria Math" panose="02040503050406030204" pitchFamily="18" charset="0"/>
                      </a:rPr>
                      <m:t>)</m:t>
                    </m:r>
                  </m:oMath>
                </a14:m>
                <a:r>
                  <a:rPr lang="zh-CN" altLang="en-US" sz="2400" b="1">
                    <a:solidFill>
                      <a:srgbClr val="002060"/>
                    </a:solidFill>
                    <a:latin typeface="楷体" panose="02010609060101010101" pitchFamily="49" charset="-122"/>
                    <a:ea typeface="楷体" panose="02010609060101010101" pitchFamily="49" charset="-122"/>
                  </a:rPr>
                  <a:t>成立</a:t>
                </a:r>
              </a:p>
              <a:p>
                <a:pPr marL="342900" indent="-342900">
                  <a:spcBef>
                    <a:spcPts val="1200"/>
                  </a:spcBef>
                  <a:spcAft>
                    <a:spcPts val="1200"/>
                  </a:spcAft>
                  <a:buFont typeface="Arial" panose="020B0604020202020204" pitchFamily="34" charset="0"/>
                  <a:buChar char="•"/>
                </a:pPr>
                <a:r>
                  <a:rPr lang="zh-CN" altLang="en-US" sz="2400" b="1">
                    <a:solidFill>
                      <a:schemeClr val="accent2">
                        <a:lumMod val="50000"/>
                      </a:schemeClr>
                    </a:solidFill>
                  </a:rPr>
                  <a:t>在证明</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𝑷</m:t>
                    </m:r>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𝒌</m:t>
                    </m:r>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𝟏</m:t>
                    </m:r>
                    <m:r>
                      <a:rPr lang="en-US" altLang="zh-CN" sz="2400" b="1" i="1" smtClean="0">
                        <a:solidFill>
                          <a:schemeClr val="accent2">
                            <a:lumMod val="50000"/>
                          </a:schemeClr>
                        </a:solidFill>
                        <a:latin typeface="Cambria Math" panose="02040503050406030204" pitchFamily="18" charset="0"/>
                      </a:rPr>
                      <m:t>)</m:t>
                    </m:r>
                  </m:oMath>
                </a14:m>
                <a:r>
                  <a:rPr lang="zh-CN" altLang="en-US" sz="2400" b="1">
                    <a:solidFill>
                      <a:schemeClr val="accent2">
                        <a:lumMod val="50000"/>
                      </a:schemeClr>
                    </a:solidFill>
                  </a:rPr>
                  <a:t>时，应该用到归纳假设</a:t>
                </a:r>
                <a:r>
                  <a:rPr lang="en-US" altLang="zh-CN" sz="2400" b="1" u="sng">
                    <a:solidFill>
                      <a:schemeClr val="accent2">
                        <a:lumMod val="50000"/>
                      </a:schemeClr>
                    </a:solidFill>
                  </a:rPr>
                  <a:t>    </a:t>
                </a:r>
                <a:r>
                  <a:rPr lang="en-US" altLang="zh-CN" sz="2400" b="1" u="sng">
                    <a:solidFill>
                      <a:srgbClr val="C00000"/>
                    </a:solidFill>
                  </a:rPr>
                  <a:t>(3)</a:t>
                </a:r>
                <a:r>
                  <a:rPr lang="en-US" altLang="zh-CN" sz="2400" b="1" u="sng">
                    <a:solidFill>
                      <a:schemeClr val="accent2">
                        <a:lumMod val="50000"/>
                      </a:schemeClr>
                    </a:solidFill>
                  </a:rPr>
                  <a:t>    </a:t>
                </a:r>
                <a:r>
                  <a:rPr lang="zh-CN" altLang="en-US" sz="2400" b="1">
                    <a:solidFill>
                      <a:schemeClr val="accent2">
                        <a:lumMod val="50000"/>
                      </a:schemeClr>
                    </a:solidFill>
                  </a:rPr>
                  <a:t>成立，从而</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𝒌</m:t>
                    </m:r>
                  </m:oMath>
                </a14:m>
                <a:r>
                  <a:rPr lang="zh-CN" altLang="en-US" sz="2400" b="1">
                    <a:solidFill>
                      <a:schemeClr val="accent2">
                        <a:lumMod val="50000"/>
                      </a:schemeClr>
                    </a:solidFill>
                  </a:rPr>
                  <a:t>应满足</a:t>
                </a:r>
                <a:r>
                  <a:rPr lang="zh-CN" altLang="en-US" sz="2400" b="1" u="sng">
                    <a:solidFill>
                      <a:schemeClr val="accent2">
                        <a:lumMod val="50000"/>
                      </a:schemeClr>
                    </a:solidFill>
                  </a:rPr>
                  <a:t>     </a:t>
                </a:r>
                <a:r>
                  <a:rPr lang="en-US" altLang="zh-CN" sz="2400" b="1" u="sng">
                    <a:solidFill>
                      <a:srgbClr val="C00000"/>
                    </a:solidFill>
                  </a:rPr>
                  <a:t>(4)</a:t>
                </a:r>
                <a:r>
                  <a:rPr lang="en-US" altLang="zh-CN" sz="2400" b="1" u="sng">
                    <a:solidFill>
                      <a:schemeClr val="accent2">
                        <a:lumMod val="50000"/>
                      </a:schemeClr>
                    </a:solidFill>
                  </a:rPr>
                  <a:t>     </a:t>
                </a:r>
                <a:r>
                  <a:rPr lang="zh-CN" altLang="en-US" sz="2400" b="1">
                    <a:solidFill>
                      <a:schemeClr val="accent2">
                        <a:lumMod val="50000"/>
                      </a:schemeClr>
                    </a:solidFill>
                  </a:rPr>
                  <a:t>。</a:t>
                </a:r>
                <a:r>
                  <a:rPr lang="en-US" altLang="zh-CN" sz="2400" b="1" u="sng">
                    <a:solidFill>
                      <a:schemeClr val="accent2">
                        <a:lumMod val="50000"/>
                      </a:schemeClr>
                    </a:solidFill>
                  </a:rPr>
                  <a:t>   </a:t>
                </a:r>
                <a:endParaRPr lang="en-US" altLang="zh-CN" sz="2400" b="1">
                  <a:solidFill>
                    <a:schemeClr val="accent2">
                      <a:lumMod val="50000"/>
                    </a:schemeClr>
                  </a:solidFill>
                </a:endParaRPr>
              </a:p>
              <a:p>
                <a:pPr marL="342900" indent="-342900">
                  <a:spcBef>
                    <a:spcPts val="1200"/>
                  </a:spcBef>
                  <a:spcAft>
                    <a:spcPts val="1200"/>
                  </a:spcAft>
                  <a:buFont typeface="Arial" panose="020B0604020202020204" pitchFamily="34" charset="0"/>
                  <a:buChar char="•"/>
                </a:pPr>
                <a:r>
                  <a:rPr lang="zh-CN" altLang="en-US" sz="2400" b="1">
                    <a:solidFill>
                      <a:schemeClr val="accent2">
                        <a:lumMod val="50000"/>
                      </a:schemeClr>
                    </a:solidFill>
                  </a:rPr>
                  <a:t>因此强归纳法的归纳基应该验证</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𝑷</m:t>
                    </m:r>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𝟏𝟐</m:t>
                    </m:r>
                    <m:r>
                      <a:rPr lang="en-US" altLang="zh-CN" sz="2400" b="1" i="1">
                        <a:solidFill>
                          <a:schemeClr val="accent2">
                            <a:lumMod val="50000"/>
                          </a:schemeClr>
                        </a:solidFill>
                        <a:latin typeface="Cambria Math" panose="02040503050406030204" pitchFamily="18" charset="0"/>
                      </a:rPr>
                      <m:t>), ⋯</m:t>
                    </m:r>
                  </m:oMath>
                </a14:m>
                <a:r>
                  <a:rPr lang="en-US" altLang="zh-CN" sz="2400" b="1">
                    <a:solidFill>
                      <a:schemeClr val="accent2">
                        <a:lumMod val="50000"/>
                      </a:schemeClr>
                    </a:solidFill>
                  </a:rPr>
                  <a:t>,  </a:t>
                </a:r>
                <a:r>
                  <a:rPr lang="en-US" altLang="zh-CN" sz="2400" b="1" u="sng">
                    <a:solidFill>
                      <a:schemeClr val="accent2">
                        <a:lumMod val="50000"/>
                      </a:schemeClr>
                    </a:solidFill>
                  </a:rPr>
                  <a:t>    </a:t>
                </a:r>
                <a:r>
                  <a:rPr lang="en-US" altLang="zh-CN" sz="2400" b="1" u="sng">
                    <a:solidFill>
                      <a:srgbClr val="C00000"/>
                    </a:solidFill>
                  </a:rPr>
                  <a:t>(5)</a:t>
                </a:r>
                <a:r>
                  <a:rPr lang="en-US" altLang="zh-CN" sz="2400" b="1" u="sng">
                    <a:solidFill>
                      <a:schemeClr val="accent2">
                        <a:lumMod val="50000"/>
                      </a:schemeClr>
                    </a:solidFill>
                  </a:rPr>
                  <a:t>    </a:t>
                </a:r>
                <a:r>
                  <a:rPr lang="zh-CN" altLang="en-US" sz="2400" b="1">
                    <a:solidFill>
                      <a:schemeClr val="accent2">
                        <a:lumMod val="50000"/>
                      </a:schemeClr>
                    </a:solidFill>
                  </a:rPr>
                  <a:t>成立</a:t>
                </a:r>
              </a:p>
            </p:txBody>
          </p:sp>
        </mc:Choice>
        <mc:Fallback xmlns="">
          <p:sp>
            <p:nvSpPr>
              <p:cNvPr id="2" name="文本框 1">
                <a:extLst>
                  <a:ext uri="{FF2B5EF4-FFF2-40B4-BE49-F238E27FC236}">
                    <a16:creationId xmlns:a16="http://schemas.microsoft.com/office/drawing/2014/main" id="{8EAAABEE-A8DB-4D6B-A21F-175D6C1147C1}"/>
                  </a:ext>
                </a:extLst>
              </p:cNvPr>
              <p:cNvSpPr txBox="1">
                <a:spLocks noRot="1" noChangeAspect="1" noMove="1" noResize="1" noEditPoints="1" noAdjustHandles="1" noChangeArrowheads="1" noChangeShapeType="1" noTextEdit="1"/>
              </p:cNvSpPr>
              <p:nvPr/>
            </p:nvSpPr>
            <p:spPr>
              <a:xfrm>
                <a:off x="652359" y="2578238"/>
                <a:ext cx="10887280" cy="2492990"/>
              </a:xfrm>
              <a:prstGeom prst="rect">
                <a:avLst/>
              </a:prstGeom>
              <a:blipFill>
                <a:blip r:embed="rId2"/>
                <a:stretch>
                  <a:fillRect l="-840" t="-1711" r="-728" b="-17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1AA13B2-A396-484F-A728-AF4072E6A093}"/>
                  </a:ext>
                </a:extLst>
              </p:cNvPr>
              <p:cNvSpPr txBox="1"/>
              <p:nvPr/>
            </p:nvSpPr>
            <p:spPr>
              <a:xfrm>
                <a:off x="598637" y="1833582"/>
                <a:ext cx="9222940" cy="400110"/>
              </a:xfrm>
              <a:prstGeom prst="rect">
                <a:avLst/>
              </a:prstGeom>
              <a:solidFill>
                <a:schemeClr val="accent4">
                  <a:lumMod val="20000"/>
                  <a:lumOff val="80000"/>
                </a:schemeClr>
              </a:solidFill>
            </p:spPr>
            <p:txBody>
              <a:bodyPr wrap="square" rtlCol="0">
                <a:spAutoFit/>
              </a:bodyPr>
              <a:lstStyle/>
              <a:p>
                <a:r>
                  <a:rPr lang="zh-CN" altLang="en-US" sz="2000" b="1">
                    <a:solidFill>
                      <a:schemeClr val="accent2">
                        <a:lumMod val="50000"/>
                      </a:schemeClr>
                    </a:solidFill>
                  </a:rPr>
                  <a:t>令</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𝑷</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𝒏</m:t>
                    </m:r>
                    <m:r>
                      <a:rPr lang="en-US" altLang="zh-CN" sz="2000" b="1" i="1" smtClean="0">
                        <a:solidFill>
                          <a:schemeClr val="accent2">
                            <a:lumMod val="50000"/>
                          </a:schemeClr>
                        </a:solidFill>
                        <a:latin typeface="Cambria Math" panose="02040503050406030204" pitchFamily="18" charset="0"/>
                      </a:rPr>
                      <m:t>)</m:t>
                    </m:r>
                  </m:oMath>
                </a14:m>
                <a:r>
                  <a:rPr lang="zh-CN" altLang="en-US" sz="2000" b="1">
                    <a:solidFill>
                      <a:schemeClr val="accent2">
                        <a:lumMod val="50000"/>
                      </a:schemeClr>
                    </a:solidFill>
                  </a:rPr>
                  <a:t>表示命题“</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𝒏</m:t>
                    </m:r>
                  </m:oMath>
                </a14:m>
                <a:r>
                  <a:rPr lang="zh-CN" altLang="en-US" sz="2000" b="1">
                    <a:solidFill>
                      <a:schemeClr val="accent2">
                        <a:lumMod val="50000"/>
                      </a:schemeClr>
                    </a:solidFill>
                  </a:rPr>
                  <a:t>分邮资可由若干</a:t>
                </a:r>
                <a:r>
                  <a:rPr lang="en-US" altLang="zh-CN" sz="2000" b="1">
                    <a:solidFill>
                      <a:schemeClr val="accent2">
                        <a:lumMod val="50000"/>
                      </a:schemeClr>
                    </a:solidFill>
                  </a:rPr>
                  <a:t>3</a:t>
                </a:r>
                <a:r>
                  <a:rPr lang="zh-CN" altLang="en-US" sz="2000" b="1">
                    <a:solidFill>
                      <a:schemeClr val="accent2">
                        <a:lumMod val="50000"/>
                      </a:schemeClr>
                    </a:solidFill>
                  </a:rPr>
                  <a:t>分和</a:t>
                </a:r>
                <a:r>
                  <a:rPr lang="en-US" altLang="zh-CN" sz="2000" b="1">
                    <a:solidFill>
                      <a:schemeClr val="accent2">
                        <a:lumMod val="50000"/>
                      </a:schemeClr>
                    </a:solidFill>
                  </a:rPr>
                  <a:t>7</a:t>
                </a:r>
                <a:r>
                  <a:rPr lang="zh-CN" altLang="en-US" sz="2000" b="1">
                    <a:solidFill>
                      <a:schemeClr val="accent2">
                        <a:lumMod val="50000"/>
                      </a:schemeClr>
                    </a:solidFill>
                  </a:rPr>
                  <a:t>分的邮票支付”，要证明</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𝒏</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𝟏𝟐</m:t>
                    </m:r>
                    <m:r>
                      <a:rPr lang="en-US" altLang="zh-CN" sz="2000" b="1" i="1" smtClean="0">
                        <a:solidFill>
                          <a:schemeClr val="accent2">
                            <a:lumMod val="50000"/>
                          </a:schemeClr>
                        </a:solidFill>
                        <a:latin typeface="Cambria Math" panose="02040503050406030204" pitchFamily="18" charset="0"/>
                      </a:rPr>
                      <m:t>𝑷</m:t>
                    </m:r>
                    <m:d>
                      <m:dPr>
                        <m:ctrlPr>
                          <a:rPr lang="en-US" altLang="zh-CN" sz="2000" b="1" i="1" smtClean="0">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e>
                    </m:d>
                  </m:oMath>
                </a14:m>
                <a:endParaRPr lang="en-US" altLang="zh-CN" sz="2000" b="1">
                  <a:solidFill>
                    <a:schemeClr val="accent2">
                      <a:lumMod val="50000"/>
                    </a:schemeClr>
                  </a:solidFill>
                </a:endParaRPr>
              </a:p>
            </p:txBody>
          </p:sp>
        </mc:Choice>
        <mc:Fallback xmlns="">
          <p:sp>
            <p:nvSpPr>
              <p:cNvPr id="3" name="文本框 2">
                <a:extLst>
                  <a:ext uri="{FF2B5EF4-FFF2-40B4-BE49-F238E27FC236}">
                    <a16:creationId xmlns:a16="http://schemas.microsoft.com/office/drawing/2014/main" id="{91AA13B2-A396-484F-A728-AF4072E6A093}"/>
                  </a:ext>
                </a:extLst>
              </p:cNvPr>
              <p:cNvSpPr txBox="1">
                <a:spLocks noRot="1" noChangeAspect="1" noMove="1" noResize="1" noEditPoints="1" noAdjustHandles="1" noChangeArrowheads="1" noChangeShapeType="1" noTextEdit="1"/>
              </p:cNvSpPr>
              <p:nvPr/>
            </p:nvSpPr>
            <p:spPr>
              <a:xfrm>
                <a:off x="598637" y="1833582"/>
                <a:ext cx="9222940" cy="400110"/>
              </a:xfrm>
              <a:prstGeom prst="rect">
                <a:avLst/>
              </a:prstGeom>
              <a:blipFill>
                <a:blip r:embed="rId3"/>
                <a:stretch>
                  <a:fillRect l="-661" t="-9231"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774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22</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数学归纳法练习</a:t>
            </a:r>
          </a:p>
        </p:txBody>
      </p:sp>
      <p:sp>
        <p:nvSpPr>
          <p:cNvPr id="11" name="文本框 10">
            <a:extLst>
              <a:ext uri="{FF2B5EF4-FFF2-40B4-BE49-F238E27FC236}">
                <a16:creationId xmlns:a16="http://schemas.microsoft.com/office/drawing/2014/main" id="{EABE537C-2556-4257-AAB7-4F45148030C8}"/>
              </a:ext>
            </a:extLst>
          </p:cNvPr>
          <p:cNvSpPr txBox="1"/>
          <p:nvPr/>
        </p:nvSpPr>
        <p:spPr>
          <a:xfrm>
            <a:off x="598637" y="1176797"/>
            <a:ext cx="922294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证明任意大于等于</a:t>
            </a:r>
            <a:r>
              <a:rPr lang="en-US" altLang="zh-CN" sz="2400" b="1">
                <a:solidFill>
                  <a:srgbClr val="002060"/>
                </a:solidFill>
                <a:latin typeface="楷体" panose="02010609060101010101" pitchFamily="49" charset="-122"/>
                <a:ea typeface="楷体" panose="02010609060101010101" pitchFamily="49" charset="-122"/>
              </a:rPr>
              <a:t>12</a:t>
            </a:r>
            <a:r>
              <a:rPr lang="zh-CN" altLang="en-US" sz="2400" b="1">
                <a:solidFill>
                  <a:srgbClr val="002060"/>
                </a:solidFill>
                <a:latin typeface="楷体" panose="02010609060101010101" pitchFamily="49" charset="-122"/>
                <a:ea typeface="楷体" panose="02010609060101010101" pitchFamily="49" charset="-122"/>
              </a:rPr>
              <a:t>分的邮资都可以由若干张</a:t>
            </a:r>
            <a:r>
              <a:rPr lang="en-US" altLang="zh-CN" sz="2400" b="1">
                <a:solidFill>
                  <a:srgbClr val="002060"/>
                </a:solidFill>
                <a:latin typeface="楷体" panose="02010609060101010101" pitchFamily="49" charset="-122"/>
                <a:ea typeface="楷体" panose="02010609060101010101" pitchFamily="49" charset="-122"/>
              </a:rPr>
              <a:t>3</a:t>
            </a:r>
            <a:r>
              <a:rPr lang="zh-CN" altLang="en-US" sz="2400" b="1">
                <a:solidFill>
                  <a:srgbClr val="002060"/>
                </a:solidFill>
                <a:latin typeface="楷体" panose="02010609060101010101" pitchFamily="49" charset="-122"/>
                <a:ea typeface="楷体" panose="02010609060101010101" pitchFamily="49" charset="-122"/>
              </a:rPr>
              <a:t>分和</a:t>
            </a:r>
            <a:r>
              <a:rPr lang="en-US" altLang="zh-CN" sz="2400" b="1">
                <a:solidFill>
                  <a:srgbClr val="002060"/>
                </a:solidFill>
                <a:latin typeface="楷体" panose="02010609060101010101" pitchFamily="49" charset="-122"/>
                <a:ea typeface="楷体" panose="02010609060101010101" pitchFamily="49" charset="-122"/>
              </a:rPr>
              <a:t>7</a:t>
            </a:r>
            <a:r>
              <a:rPr lang="zh-CN" altLang="en-US" sz="2400" b="1">
                <a:solidFill>
                  <a:srgbClr val="002060"/>
                </a:solidFill>
                <a:latin typeface="楷体" panose="02010609060101010101" pitchFamily="49" charset="-122"/>
                <a:ea typeface="楷体" panose="02010609060101010101" pitchFamily="49" charset="-122"/>
              </a:rPr>
              <a:t>分的邮票支付。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1AA13B2-A396-484F-A728-AF4072E6A093}"/>
                  </a:ext>
                </a:extLst>
              </p:cNvPr>
              <p:cNvSpPr txBox="1"/>
              <p:nvPr/>
            </p:nvSpPr>
            <p:spPr>
              <a:xfrm>
                <a:off x="598637" y="1833582"/>
                <a:ext cx="9222940" cy="400110"/>
              </a:xfrm>
              <a:prstGeom prst="rect">
                <a:avLst/>
              </a:prstGeom>
              <a:solidFill>
                <a:schemeClr val="accent4">
                  <a:lumMod val="20000"/>
                  <a:lumOff val="80000"/>
                </a:schemeClr>
              </a:solidFill>
            </p:spPr>
            <p:txBody>
              <a:bodyPr wrap="square" rtlCol="0">
                <a:spAutoFit/>
              </a:bodyPr>
              <a:lstStyle/>
              <a:p>
                <a:r>
                  <a:rPr lang="zh-CN" altLang="en-US" sz="2000" b="1">
                    <a:solidFill>
                      <a:schemeClr val="accent2">
                        <a:lumMod val="50000"/>
                      </a:schemeClr>
                    </a:solidFill>
                  </a:rPr>
                  <a:t>令</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𝑷</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𝒏</m:t>
                    </m:r>
                    <m:r>
                      <a:rPr lang="en-US" altLang="zh-CN" sz="2000" b="1" i="1" smtClean="0">
                        <a:solidFill>
                          <a:schemeClr val="accent2">
                            <a:lumMod val="50000"/>
                          </a:schemeClr>
                        </a:solidFill>
                        <a:latin typeface="Cambria Math" panose="02040503050406030204" pitchFamily="18" charset="0"/>
                      </a:rPr>
                      <m:t>)</m:t>
                    </m:r>
                  </m:oMath>
                </a14:m>
                <a:r>
                  <a:rPr lang="zh-CN" altLang="en-US" sz="2000" b="1">
                    <a:solidFill>
                      <a:schemeClr val="accent2">
                        <a:lumMod val="50000"/>
                      </a:schemeClr>
                    </a:solidFill>
                  </a:rPr>
                  <a:t>表示命题“</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𝒏</m:t>
                    </m:r>
                  </m:oMath>
                </a14:m>
                <a:r>
                  <a:rPr lang="zh-CN" altLang="en-US" sz="2000" b="1">
                    <a:solidFill>
                      <a:schemeClr val="accent2">
                        <a:lumMod val="50000"/>
                      </a:schemeClr>
                    </a:solidFill>
                  </a:rPr>
                  <a:t>分邮资可由若干</a:t>
                </a:r>
                <a:r>
                  <a:rPr lang="en-US" altLang="zh-CN" sz="2000" b="1">
                    <a:solidFill>
                      <a:schemeClr val="accent2">
                        <a:lumMod val="50000"/>
                      </a:schemeClr>
                    </a:solidFill>
                  </a:rPr>
                  <a:t>3</a:t>
                </a:r>
                <a:r>
                  <a:rPr lang="zh-CN" altLang="en-US" sz="2000" b="1">
                    <a:solidFill>
                      <a:schemeClr val="accent2">
                        <a:lumMod val="50000"/>
                      </a:schemeClr>
                    </a:solidFill>
                  </a:rPr>
                  <a:t>分和</a:t>
                </a:r>
                <a:r>
                  <a:rPr lang="en-US" altLang="zh-CN" sz="2000" b="1">
                    <a:solidFill>
                      <a:schemeClr val="accent2">
                        <a:lumMod val="50000"/>
                      </a:schemeClr>
                    </a:solidFill>
                  </a:rPr>
                  <a:t>7</a:t>
                </a:r>
                <a:r>
                  <a:rPr lang="zh-CN" altLang="en-US" sz="2000" b="1">
                    <a:solidFill>
                      <a:schemeClr val="accent2">
                        <a:lumMod val="50000"/>
                      </a:schemeClr>
                    </a:solidFill>
                  </a:rPr>
                  <a:t>分的邮票支付”，要证明</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𝒏</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𝟏𝟐</m:t>
                    </m:r>
                    <m:r>
                      <a:rPr lang="en-US" altLang="zh-CN" sz="2000" b="1" i="1" smtClean="0">
                        <a:solidFill>
                          <a:schemeClr val="accent2">
                            <a:lumMod val="50000"/>
                          </a:schemeClr>
                        </a:solidFill>
                        <a:latin typeface="Cambria Math" panose="02040503050406030204" pitchFamily="18" charset="0"/>
                      </a:rPr>
                      <m:t>𝑷</m:t>
                    </m:r>
                    <m:d>
                      <m:dPr>
                        <m:ctrlPr>
                          <a:rPr lang="en-US" altLang="zh-CN" sz="2000" b="1" i="1" smtClean="0">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e>
                    </m:d>
                  </m:oMath>
                </a14:m>
                <a:endParaRPr lang="en-US" altLang="zh-CN" sz="2000" b="1">
                  <a:solidFill>
                    <a:schemeClr val="accent2">
                      <a:lumMod val="50000"/>
                    </a:schemeClr>
                  </a:solidFill>
                </a:endParaRPr>
              </a:p>
            </p:txBody>
          </p:sp>
        </mc:Choice>
        <mc:Fallback xmlns="">
          <p:sp>
            <p:nvSpPr>
              <p:cNvPr id="3" name="文本框 2">
                <a:extLst>
                  <a:ext uri="{FF2B5EF4-FFF2-40B4-BE49-F238E27FC236}">
                    <a16:creationId xmlns:a16="http://schemas.microsoft.com/office/drawing/2014/main" id="{91AA13B2-A396-484F-A728-AF4072E6A093}"/>
                  </a:ext>
                </a:extLst>
              </p:cNvPr>
              <p:cNvSpPr txBox="1">
                <a:spLocks noRot="1" noChangeAspect="1" noMove="1" noResize="1" noEditPoints="1" noAdjustHandles="1" noChangeArrowheads="1" noChangeShapeType="1" noTextEdit="1"/>
              </p:cNvSpPr>
              <p:nvPr/>
            </p:nvSpPr>
            <p:spPr>
              <a:xfrm>
                <a:off x="598637" y="1833582"/>
                <a:ext cx="9222940" cy="400110"/>
              </a:xfrm>
              <a:prstGeom prst="rect">
                <a:avLst/>
              </a:prstGeom>
              <a:blipFill>
                <a:blip r:embed="rId2"/>
                <a:stretch>
                  <a:fillRect l="-661" t="-9231" b="-27692"/>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EC330C01-BE96-4180-8AC6-754241FDFD07}"/>
              </a:ext>
            </a:extLst>
          </p:cNvPr>
          <p:cNvGrpSpPr/>
          <p:nvPr/>
        </p:nvGrpSpPr>
        <p:grpSpPr>
          <a:xfrm>
            <a:off x="652359" y="2578238"/>
            <a:ext cx="10887280" cy="2416046"/>
            <a:chOff x="652359" y="2578238"/>
            <a:chExt cx="10887280" cy="2416046"/>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EAAABEE-A8DB-4D6B-A21F-175D6C1147C1}"/>
                    </a:ext>
                  </a:extLst>
                </p:cNvPr>
                <p:cNvSpPr txBox="1"/>
                <p:nvPr/>
              </p:nvSpPr>
              <p:spPr>
                <a:xfrm>
                  <a:off x="652359" y="2578238"/>
                  <a:ext cx="10887280" cy="2416046"/>
                </a:xfrm>
                <a:prstGeom prst="rect">
                  <a:avLst/>
                </a:prstGeom>
                <a:solidFill>
                  <a:schemeClr val="accent6">
                    <a:lumMod val="20000"/>
                    <a:lumOff val="80000"/>
                    <a:alpha val="50000"/>
                  </a:schemeClr>
                </a:solidFill>
              </p:spPr>
              <p:txBody>
                <a:bodyPr wrap="square" rtlCol="0">
                  <a:spAutoFit/>
                </a:bodyPr>
                <a:lstStyle/>
                <a:p>
                  <a:pPr algn="ctr">
                    <a:spcBef>
                      <a:spcPts val="1200"/>
                    </a:spcBef>
                    <a:spcAft>
                      <a:spcPts val="600"/>
                    </a:spcAft>
                  </a:pPr>
                  <a:r>
                    <a:rPr lang="zh-CN" altLang="en-US" sz="2400" b="1">
                      <a:solidFill>
                        <a:srgbClr val="C00000"/>
                      </a:solidFill>
                    </a:rPr>
                    <a:t>强归纳法证明</a:t>
                  </a:r>
                  <a:endParaRPr lang="en-US" altLang="zh-CN" sz="2400" b="1">
                    <a:solidFill>
                      <a:srgbClr val="C00000"/>
                    </a:solidFill>
                  </a:endParaRPr>
                </a:p>
                <a:p>
                  <a:pPr>
                    <a:spcBef>
                      <a:spcPts val="1200"/>
                    </a:spcBef>
                    <a:spcAft>
                      <a:spcPts val="1200"/>
                    </a:spcAft>
                  </a:pPr>
                  <a:r>
                    <a:rPr lang="zh-CN" altLang="en-US" sz="2400" b="1">
                      <a:solidFill>
                        <a:srgbClr val="002060"/>
                      </a:solidFill>
                      <a:latin typeface="楷体" panose="02010609060101010101" pitchFamily="49" charset="-122"/>
                      <a:ea typeface="楷体" panose="02010609060101010101" pitchFamily="49" charset="-122"/>
                    </a:rPr>
                    <a:t>归纳步应该是对合适的</a:t>
                  </a:r>
                  <a14:m>
                    <m:oMath xmlns:m="http://schemas.openxmlformats.org/officeDocument/2006/math">
                      <m:r>
                        <a:rPr lang="en-US" altLang="zh-CN" sz="2400" b="1" i="1" smtClean="0">
                          <a:solidFill>
                            <a:srgbClr val="002060"/>
                          </a:solidFill>
                          <a:latin typeface="Cambria Math" panose="02040503050406030204" pitchFamily="18" charset="0"/>
                        </a:rPr>
                        <m:t>𝒌</m:t>
                      </m:r>
                    </m:oMath>
                  </a14:m>
                  <a:r>
                    <a:rPr lang="zh-CN" altLang="en-US" sz="2400" b="1">
                      <a:solidFill>
                        <a:srgbClr val="002060"/>
                      </a:solidFill>
                      <a:latin typeface="楷体" panose="02010609060101010101" pitchFamily="49" charset="-122"/>
                      <a:ea typeface="楷体" panose="02010609060101010101" pitchFamily="49" charset="-122"/>
                    </a:rPr>
                    <a:t>，假设</a:t>
                  </a:r>
                  <a:r>
                    <a:rPr lang="en-US" altLang="zh-CN" sz="2400" b="1">
                      <a:solidFill>
                        <a:srgbClr val="002060"/>
                      </a:solidFill>
                      <a:latin typeface="楷体" panose="02010609060101010101" pitchFamily="49" charset="-122"/>
                      <a:ea typeface="楷体" panose="02010609060101010101" pitchFamily="49" charset="-122"/>
                    </a:rPr>
                    <a:t> </a:t>
                  </a:r>
                  <a14:m>
                    <m:oMath xmlns:m="http://schemas.openxmlformats.org/officeDocument/2006/math">
                      <m:r>
                        <a:rPr lang="en-US" altLang="zh-CN" sz="2400" b="1" i="1" smtClean="0">
                          <a:solidFill>
                            <a:srgbClr val="C00000"/>
                          </a:solidFill>
                          <a:latin typeface="Cambria Math" panose="02040503050406030204" pitchFamily="18" charset="0"/>
                          <a:ea typeface="楷体" panose="02010609060101010101" pitchFamily="49" charset="-122"/>
                        </a:rPr>
                        <m:t>𝑷</m:t>
                      </m:r>
                      <m:r>
                        <a:rPr lang="en-US" altLang="zh-CN" sz="2400" b="1" i="1" smtClean="0">
                          <a:solidFill>
                            <a:srgbClr val="C00000"/>
                          </a:solidFill>
                          <a:latin typeface="Cambria Math" panose="02040503050406030204" pitchFamily="18" charset="0"/>
                          <a:ea typeface="楷体" panose="02010609060101010101" pitchFamily="49" charset="-122"/>
                        </a:rPr>
                        <m:t>(</m:t>
                      </m:r>
                      <m:r>
                        <a:rPr lang="en-US" altLang="zh-CN" sz="2400" b="1" i="1" smtClean="0">
                          <a:solidFill>
                            <a:srgbClr val="C00000"/>
                          </a:solidFill>
                          <a:latin typeface="Cambria Math" panose="02040503050406030204" pitchFamily="18" charset="0"/>
                          <a:ea typeface="楷体" panose="02010609060101010101" pitchFamily="49" charset="-122"/>
                        </a:rPr>
                        <m:t>𝟏𝟐</m:t>
                      </m:r>
                      <m:r>
                        <a:rPr lang="en-US" altLang="zh-CN" sz="2400" b="1" i="1" smtClean="0">
                          <a:solidFill>
                            <a:srgbClr val="C00000"/>
                          </a:solidFill>
                          <a:latin typeface="Cambria Math" panose="02040503050406030204" pitchFamily="18" charset="0"/>
                          <a:ea typeface="楷体" panose="02010609060101010101" pitchFamily="49" charset="-122"/>
                        </a:rPr>
                        <m:t>)</m:t>
                      </m:r>
                    </m:oMath>
                  </a14:m>
                  <a:r>
                    <a:rPr lang="zh-CN" altLang="en-US" sz="2400" b="1">
                      <a:solidFill>
                        <a:srgbClr val="002060"/>
                      </a:solidFill>
                      <a:latin typeface="楷体" panose="02010609060101010101" pitchFamily="49" charset="-122"/>
                      <a:ea typeface="楷体" panose="02010609060101010101" pitchFamily="49" charset="-122"/>
                    </a:rPr>
                    <a:t>，</a:t>
                  </a:r>
                  <a14:m>
                    <m:oMath xmlns:m="http://schemas.openxmlformats.org/officeDocument/2006/math">
                      <m:r>
                        <a:rPr lang="en-US" altLang="zh-CN" sz="2400" b="1" i="1" smtClean="0">
                          <a:solidFill>
                            <a:srgbClr val="002060"/>
                          </a:solidFill>
                          <a:latin typeface="Cambria Math" panose="02040503050406030204" pitchFamily="18" charset="0"/>
                          <a:ea typeface="楷体" panose="02010609060101010101" pitchFamily="49" charset="-122"/>
                        </a:rPr>
                        <m:t>⋯</m:t>
                      </m:r>
                    </m:oMath>
                  </a14:m>
                  <a:r>
                    <a:rPr lang="en-US" altLang="zh-CN" sz="2400" b="1">
                      <a:solidFill>
                        <a:srgbClr val="002060"/>
                      </a:solidFill>
                      <a:latin typeface="楷体" panose="02010609060101010101" pitchFamily="49" charset="-122"/>
                      <a:ea typeface="楷体" panose="02010609060101010101" pitchFamily="49" charset="-122"/>
                    </a:rPr>
                    <a:t>,  </a:t>
                  </a:r>
                  <a14:m>
                    <m:oMath xmlns:m="http://schemas.openxmlformats.org/officeDocument/2006/math">
                      <m:r>
                        <a:rPr lang="en-US" altLang="zh-CN" sz="2400" b="1" i="1" smtClean="0">
                          <a:solidFill>
                            <a:srgbClr val="C00000"/>
                          </a:solidFill>
                          <a:latin typeface="Cambria Math" panose="02040503050406030204" pitchFamily="18" charset="0"/>
                          <a:ea typeface="楷体" panose="02010609060101010101" pitchFamily="49" charset="-122"/>
                        </a:rPr>
                        <m:t>𝑷</m:t>
                      </m:r>
                      <m:r>
                        <a:rPr lang="en-US" altLang="zh-CN" sz="2400" b="1" i="1" smtClean="0">
                          <a:solidFill>
                            <a:srgbClr val="C00000"/>
                          </a:solidFill>
                          <a:latin typeface="Cambria Math" panose="02040503050406030204" pitchFamily="18" charset="0"/>
                          <a:ea typeface="楷体" panose="02010609060101010101" pitchFamily="49" charset="-122"/>
                        </a:rPr>
                        <m:t>(</m:t>
                      </m:r>
                      <m:r>
                        <a:rPr lang="en-US" altLang="zh-CN" sz="2400" b="1" i="1" smtClean="0">
                          <a:solidFill>
                            <a:srgbClr val="C00000"/>
                          </a:solidFill>
                          <a:latin typeface="Cambria Math" panose="02040503050406030204" pitchFamily="18" charset="0"/>
                          <a:ea typeface="楷体" panose="02010609060101010101" pitchFamily="49" charset="-122"/>
                        </a:rPr>
                        <m:t>𝒌</m:t>
                      </m:r>
                      <m:r>
                        <a:rPr lang="en-US" altLang="zh-CN" sz="2400" b="1" i="1" smtClean="0">
                          <a:solidFill>
                            <a:srgbClr val="C00000"/>
                          </a:solidFill>
                          <a:latin typeface="Cambria Math" panose="02040503050406030204" pitchFamily="18" charset="0"/>
                          <a:ea typeface="楷体" panose="02010609060101010101" pitchFamily="49" charset="-122"/>
                        </a:rPr>
                        <m:t>)</m:t>
                      </m:r>
                    </m:oMath>
                  </a14:m>
                  <a:r>
                    <a:rPr lang="zh-CN" altLang="en-US" sz="2400" b="1">
                      <a:solidFill>
                        <a:srgbClr val="002060"/>
                      </a:solidFill>
                      <a:latin typeface="楷体" panose="02010609060101010101" pitchFamily="49" charset="-122"/>
                      <a:ea typeface="楷体" panose="02010609060101010101" pitchFamily="49" charset="-122"/>
                    </a:rPr>
                    <a:t>成立，证明</a:t>
                  </a:r>
                  <a14:m>
                    <m:oMath xmlns:m="http://schemas.openxmlformats.org/officeDocument/2006/math">
                      <m:r>
                        <a:rPr lang="en-US" altLang="zh-CN" sz="2400" b="1" i="1" smtClean="0">
                          <a:solidFill>
                            <a:srgbClr val="002060"/>
                          </a:solidFill>
                          <a:latin typeface="Cambria Math" panose="02040503050406030204" pitchFamily="18" charset="0"/>
                        </a:rPr>
                        <m:t>𝑷</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𝒌</m:t>
                      </m:r>
                      <m: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𝟏</m:t>
                      </m:r>
                      <m:r>
                        <a:rPr lang="en-US" altLang="zh-CN" sz="2400" b="1" i="1" smtClean="0">
                          <a:solidFill>
                            <a:srgbClr val="002060"/>
                          </a:solidFill>
                          <a:latin typeface="Cambria Math" panose="02040503050406030204" pitchFamily="18" charset="0"/>
                        </a:rPr>
                        <m:t>)</m:t>
                      </m:r>
                    </m:oMath>
                  </a14:m>
                  <a:r>
                    <a:rPr lang="zh-CN" altLang="en-US" sz="2400" b="1">
                      <a:solidFill>
                        <a:srgbClr val="002060"/>
                      </a:solidFill>
                      <a:latin typeface="楷体" panose="02010609060101010101" pitchFamily="49" charset="-122"/>
                      <a:ea typeface="楷体" panose="02010609060101010101" pitchFamily="49" charset="-122"/>
                    </a:rPr>
                    <a:t>成立</a:t>
                  </a:r>
                </a:p>
                <a:p>
                  <a:pPr marL="342900" indent="-342900">
                    <a:spcBef>
                      <a:spcPts val="1200"/>
                    </a:spcBef>
                    <a:spcAft>
                      <a:spcPts val="1200"/>
                    </a:spcAft>
                    <a:buFont typeface="Arial" panose="020B0604020202020204" pitchFamily="34" charset="0"/>
                    <a:buChar char="•"/>
                  </a:pPr>
                  <a:r>
                    <a:rPr lang="zh-CN" altLang="en-US" sz="2400" b="1">
                      <a:solidFill>
                        <a:schemeClr val="accent2">
                          <a:lumMod val="50000"/>
                        </a:schemeClr>
                      </a:solidFill>
                    </a:rPr>
                    <a:t>在证明</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𝑷</m:t>
                      </m:r>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𝒌</m:t>
                      </m:r>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𝟏</m:t>
                      </m:r>
                      <m:r>
                        <a:rPr lang="en-US" altLang="zh-CN" sz="2400" b="1" i="1" smtClean="0">
                          <a:solidFill>
                            <a:schemeClr val="accent2">
                              <a:lumMod val="50000"/>
                            </a:schemeClr>
                          </a:solidFill>
                          <a:latin typeface="Cambria Math" panose="02040503050406030204" pitchFamily="18" charset="0"/>
                        </a:rPr>
                        <m:t>)</m:t>
                      </m:r>
                    </m:oMath>
                  </a14:m>
                  <a:r>
                    <a:rPr lang="zh-CN" altLang="en-US" sz="2400" b="1">
                      <a:solidFill>
                        <a:schemeClr val="accent2">
                          <a:lumMod val="50000"/>
                        </a:schemeClr>
                      </a:solidFill>
                    </a:rPr>
                    <a:t>时，应该用到归纳假设</a:t>
                  </a:r>
                  <a14:m>
                    <m:oMath xmlns:m="http://schemas.openxmlformats.org/officeDocument/2006/math">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𝒌</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𝟐</m:t>
                      </m:r>
                      <m:r>
                        <a:rPr lang="en-US" altLang="zh-CN" sz="2400" b="1" i="1" smtClean="0">
                          <a:solidFill>
                            <a:srgbClr val="C00000"/>
                          </a:solidFill>
                          <a:latin typeface="Cambria Math" panose="02040503050406030204" pitchFamily="18" charset="0"/>
                        </a:rPr>
                        <m:t>)</m:t>
                      </m:r>
                    </m:oMath>
                  </a14:m>
                  <a:r>
                    <a:rPr lang="zh-CN" altLang="en-US" sz="2400" b="1">
                      <a:solidFill>
                        <a:schemeClr val="accent2">
                          <a:lumMod val="50000"/>
                        </a:schemeClr>
                      </a:solidFill>
                    </a:rPr>
                    <a:t>成立，从而</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𝒌</m:t>
                      </m:r>
                    </m:oMath>
                  </a14:m>
                  <a:r>
                    <a:rPr lang="zh-CN" altLang="en-US" sz="2400" b="1">
                      <a:solidFill>
                        <a:schemeClr val="accent2">
                          <a:lumMod val="50000"/>
                        </a:schemeClr>
                      </a:solidFill>
                    </a:rPr>
                    <a:t>应满足</a:t>
                  </a:r>
                  <a14:m>
                    <m:oMath xmlns:m="http://schemas.openxmlformats.org/officeDocument/2006/math">
                      <m:r>
                        <a:rPr lang="en-US" altLang="zh-CN" sz="2400" b="1" i="1" smtClean="0">
                          <a:solidFill>
                            <a:srgbClr val="C00000"/>
                          </a:solidFill>
                          <a:latin typeface="Cambria Math" panose="02040503050406030204" pitchFamily="18" charset="0"/>
                        </a:rPr>
                        <m:t>𝒌</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𝟏𝟒</m:t>
                      </m:r>
                    </m:oMath>
                  </a14:m>
                  <a:r>
                    <a:rPr lang="zh-CN" altLang="en-US" sz="2400" b="1">
                      <a:solidFill>
                        <a:schemeClr val="accent2">
                          <a:lumMod val="50000"/>
                        </a:schemeClr>
                      </a:solidFill>
                    </a:rPr>
                    <a:t>。</a:t>
                  </a:r>
                  <a:r>
                    <a:rPr lang="en-US" altLang="zh-CN" sz="2400" b="1" u="sng">
                      <a:solidFill>
                        <a:schemeClr val="accent2">
                          <a:lumMod val="50000"/>
                        </a:schemeClr>
                      </a:solidFill>
                    </a:rPr>
                    <a:t>   </a:t>
                  </a:r>
                  <a:endParaRPr lang="en-US" altLang="zh-CN" sz="2400" b="1">
                    <a:solidFill>
                      <a:schemeClr val="accent2">
                        <a:lumMod val="50000"/>
                      </a:schemeClr>
                    </a:solidFill>
                  </a:endParaRPr>
                </a:p>
                <a:p>
                  <a:pPr marL="342900" indent="-342900">
                    <a:spcBef>
                      <a:spcPts val="1200"/>
                    </a:spcBef>
                    <a:spcAft>
                      <a:spcPts val="1200"/>
                    </a:spcAft>
                    <a:buFont typeface="Arial" panose="020B0604020202020204" pitchFamily="34" charset="0"/>
                    <a:buChar char="•"/>
                  </a:pPr>
                  <a:r>
                    <a:rPr lang="zh-CN" altLang="en-US" sz="2400" b="1">
                      <a:solidFill>
                        <a:schemeClr val="accent2">
                          <a:lumMod val="50000"/>
                        </a:schemeClr>
                      </a:solidFill>
                    </a:rPr>
                    <a:t>因此强归纳法的归纳基应该验证</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𝑷</m:t>
                      </m:r>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𝟏𝟐</m:t>
                      </m:r>
                      <m:r>
                        <a:rPr lang="en-US" altLang="zh-CN" sz="2400" b="1" i="1">
                          <a:solidFill>
                            <a:schemeClr val="accent2">
                              <a:lumMod val="50000"/>
                            </a:schemeClr>
                          </a:solidFill>
                          <a:latin typeface="Cambria Math" panose="02040503050406030204" pitchFamily="18" charset="0"/>
                        </a:rPr>
                        <m:t>), ⋯</m:t>
                      </m:r>
                    </m:oMath>
                  </a14:m>
                  <a:r>
                    <a:rPr lang="en-US" altLang="zh-CN" sz="2400" b="1">
                      <a:solidFill>
                        <a:schemeClr val="accent2">
                          <a:lumMod val="50000"/>
                        </a:schemeClr>
                      </a:solidFill>
                    </a:rPr>
                    <a:t>,   </a:t>
                  </a:r>
                  <a14:m>
                    <m:oMath xmlns:m="http://schemas.openxmlformats.org/officeDocument/2006/math">
                      <m:r>
                        <a:rPr lang="en-US" altLang="zh-CN" sz="2400" b="1" i="1" smtClean="0">
                          <a:solidFill>
                            <a:srgbClr val="C00000"/>
                          </a:solidFill>
                          <a:latin typeface="Cambria Math" panose="02040503050406030204" pitchFamily="18" charset="0"/>
                        </a:rPr>
                        <m:t>𝑷</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𝟏𝟒</m:t>
                      </m:r>
                      <m:r>
                        <a:rPr lang="en-US" altLang="zh-CN" sz="2400" b="1" i="1" smtClean="0">
                          <a:solidFill>
                            <a:srgbClr val="C00000"/>
                          </a:solidFill>
                          <a:latin typeface="Cambria Math" panose="02040503050406030204" pitchFamily="18" charset="0"/>
                        </a:rPr>
                        <m:t>)</m:t>
                      </m:r>
                    </m:oMath>
                  </a14:m>
                  <a:r>
                    <a:rPr lang="zh-CN" altLang="en-US" sz="2400" b="1">
                      <a:solidFill>
                        <a:srgbClr val="C00000"/>
                      </a:solidFill>
                    </a:rPr>
                    <a:t> </a:t>
                  </a:r>
                  <a:r>
                    <a:rPr lang="zh-CN" altLang="en-US" sz="2400" b="1">
                      <a:solidFill>
                        <a:schemeClr val="accent2">
                          <a:lumMod val="50000"/>
                        </a:schemeClr>
                      </a:solidFill>
                    </a:rPr>
                    <a:t>成立</a:t>
                  </a:r>
                </a:p>
              </p:txBody>
            </p:sp>
          </mc:Choice>
          <mc:Fallback xmlns="">
            <p:sp>
              <p:nvSpPr>
                <p:cNvPr id="2" name="文本框 1">
                  <a:extLst>
                    <a:ext uri="{FF2B5EF4-FFF2-40B4-BE49-F238E27FC236}">
                      <a16:creationId xmlns:a16="http://schemas.microsoft.com/office/drawing/2014/main" id="{8EAAABEE-A8DB-4D6B-A21F-175D6C1147C1}"/>
                    </a:ext>
                  </a:extLst>
                </p:cNvPr>
                <p:cNvSpPr txBox="1">
                  <a:spLocks noRot="1" noChangeAspect="1" noMove="1" noResize="1" noEditPoints="1" noAdjustHandles="1" noChangeArrowheads="1" noChangeShapeType="1" noTextEdit="1"/>
                </p:cNvSpPr>
                <p:nvPr/>
              </p:nvSpPr>
              <p:spPr>
                <a:xfrm>
                  <a:off x="652359" y="2578238"/>
                  <a:ext cx="10887280" cy="2416046"/>
                </a:xfrm>
                <a:prstGeom prst="rect">
                  <a:avLst/>
                </a:prstGeom>
                <a:blipFill>
                  <a:blip r:embed="rId3"/>
                  <a:stretch>
                    <a:fillRect l="-840" t="-1768" b="-5051"/>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C247CD2E-4BD2-4A70-BC1F-96B85267E3F1}"/>
                </a:ext>
              </a:extLst>
            </p:cNvPr>
            <p:cNvCxnSpPr/>
            <p:nvPr/>
          </p:nvCxnSpPr>
          <p:spPr>
            <a:xfrm>
              <a:off x="5006176" y="3545767"/>
              <a:ext cx="90124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A7FE823-33BD-4E6B-8A4D-1774D433DF61}"/>
                </a:ext>
              </a:extLst>
            </p:cNvPr>
            <p:cNvCxnSpPr/>
            <p:nvPr/>
          </p:nvCxnSpPr>
          <p:spPr>
            <a:xfrm>
              <a:off x="6743975" y="3545767"/>
              <a:ext cx="90124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507A62D-816C-41F7-A505-1F3933B0608A}"/>
                </a:ext>
              </a:extLst>
            </p:cNvPr>
            <p:cNvCxnSpPr>
              <a:cxnSpLocks/>
            </p:cNvCxnSpPr>
            <p:nvPr/>
          </p:nvCxnSpPr>
          <p:spPr>
            <a:xfrm>
              <a:off x="6230858" y="4204705"/>
              <a:ext cx="117644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DE76D23-07E3-4228-AAF7-02AED3FE48A1}"/>
                </a:ext>
              </a:extLst>
            </p:cNvPr>
            <p:cNvCxnSpPr>
              <a:cxnSpLocks/>
            </p:cNvCxnSpPr>
            <p:nvPr/>
          </p:nvCxnSpPr>
          <p:spPr>
            <a:xfrm>
              <a:off x="9994809" y="4204705"/>
              <a:ext cx="117644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DA70D89-A564-4F65-AAC6-3D67F275084C}"/>
                </a:ext>
              </a:extLst>
            </p:cNvPr>
            <p:cNvCxnSpPr>
              <a:cxnSpLocks/>
            </p:cNvCxnSpPr>
            <p:nvPr/>
          </p:nvCxnSpPr>
          <p:spPr>
            <a:xfrm>
              <a:off x="6743975" y="4876800"/>
              <a:ext cx="1025136"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5389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23</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数学归纳法练习</a:t>
            </a:r>
          </a:p>
        </p:txBody>
      </p:sp>
      <p:sp>
        <p:nvSpPr>
          <p:cNvPr id="11" name="文本框 10">
            <a:extLst>
              <a:ext uri="{FF2B5EF4-FFF2-40B4-BE49-F238E27FC236}">
                <a16:creationId xmlns:a16="http://schemas.microsoft.com/office/drawing/2014/main" id="{EABE537C-2556-4257-AAB7-4F45148030C8}"/>
              </a:ext>
            </a:extLst>
          </p:cNvPr>
          <p:cNvSpPr txBox="1"/>
          <p:nvPr/>
        </p:nvSpPr>
        <p:spPr>
          <a:xfrm>
            <a:off x="598637" y="1176797"/>
            <a:ext cx="922294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证明任意大于等于</a:t>
            </a:r>
            <a:r>
              <a:rPr lang="en-US" altLang="zh-CN" sz="2400" b="1">
                <a:solidFill>
                  <a:srgbClr val="002060"/>
                </a:solidFill>
                <a:latin typeface="楷体" panose="02010609060101010101" pitchFamily="49" charset="-122"/>
                <a:ea typeface="楷体" panose="02010609060101010101" pitchFamily="49" charset="-122"/>
              </a:rPr>
              <a:t>12</a:t>
            </a:r>
            <a:r>
              <a:rPr lang="zh-CN" altLang="en-US" sz="2400" b="1">
                <a:solidFill>
                  <a:srgbClr val="002060"/>
                </a:solidFill>
                <a:latin typeface="楷体" panose="02010609060101010101" pitchFamily="49" charset="-122"/>
                <a:ea typeface="楷体" panose="02010609060101010101" pitchFamily="49" charset="-122"/>
              </a:rPr>
              <a:t>分的邮资都可以由若干张</a:t>
            </a:r>
            <a:r>
              <a:rPr lang="en-US" altLang="zh-CN" sz="2400" b="1">
                <a:solidFill>
                  <a:srgbClr val="002060"/>
                </a:solidFill>
                <a:latin typeface="楷体" panose="02010609060101010101" pitchFamily="49" charset="-122"/>
                <a:ea typeface="楷体" panose="02010609060101010101" pitchFamily="49" charset="-122"/>
              </a:rPr>
              <a:t>3</a:t>
            </a:r>
            <a:r>
              <a:rPr lang="zh-CN" altLang="en-US" sz="2400" b="1">
                <a:solidFill>
                  <a:srgbClr val="002060"/>
                </a:solidFill>
                <a:latin typeface="楷体" panose="02010609060101010101" pitchFamily="49" charset="-122"/>
                <a:ea typeface="楷体" panose="02010609060101010101" pitchFamily="49" charset="-122"/>
              </a:rPr>
              <a:t>分和</a:t>
            </a:r>
            <a:r>
              <a:rPr lang="en-US" altLang="zh-CN" sz="2400" b="1">
                <a:solidFill>
                  <a:srgbClr val="002060"/>
                </a:solidFill>
                <a:latin typeface="楷体" panose="02010609060101010101" pitchFamily="49" charset="-122"/>
                <a:ea typeface="楷体" panose="02010609060101010101" pitchFamily="49" charset="-122"/>
              </a:rPr>
              <a:t>7</a:t>
            </a:r>
            <a:r>
              <a:rPr lang="zh-CN" altLang="en-US" sz="2400" b="1">
                <a:solidFill>
                  <a:srgbClr val="002060"/>
                </a:solidFill>
                <a:latin typeface="楷体" panose="02010609060101010101" pitchFamily="49" charset="-122"/>
                <a:ea typeface="楷体" panose="02010609060101010101" pitchFamily="49" charset="-122"/>
              </a:rPr>
              <a:t>分的邮票支付。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1AA13B2-A396-484F-A728-AF4072E6A093}"/>
                  </a:ext>
                </a:extLst>
              </p:cNvPr>
              <p:cNvSpPr txBox="1"/>
              <p:nvPr/>
            </p:nvSpPr>
            <p:spPr>
              <a:xfrm>
                <a:off x="598637" y="1833582"/>
                <a:ext cx="9222940" cy="400110"/>
              </a:xfrm>
              <a:prstGeom prst="rect">
                <a:avLst/>
              </a:prstGeom>
              <a:solidFill>
                <a:schemeClr val="accent4">
                  <a:lumMod val="20000"/>
                  <a:lumOff val="80000"/>
                </a:schemeClr>
              </a:solidFill>
            </p:spPr>
            <p:txBody>
              <a:bodyPr wrap="square" rtlCol="0">
                <a:spAutoFit/>
              </a:bodyPr>
              <a:lstStyle/>
              <a:p>
                <a:r>
                  <a:rPr lang="zh-CN" altLang="en-US" sz="2000" b="1">
                    <a:solidFill>
                      <a:schemeClr val="accent2">
                        <a:lumMod val="50000"/>
                      </a:schemeClr>
                    </a:solidFill>
                  </a:rPr>
                  <a:t>令</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𝑷</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𝒏</m:t>
                    </m:r>
                    <m:r>
                      <a:rPr lang="en-US" altLang="zh-CN" sz="2000" b="1" i="1" smtClean="0">
                        <a:solidFill>
                          <a:schemeClr val="accent2">
                            <a:lumMod val="50000"/>
                          </a:schemeClr>
                        </a:solidFill>
                        <a:latin typeface="Cambria Math" panose="02040503050406030204" pitchFamily="18" charset="0"/>
                      </a:rPr>
                      <m:t>)</m:t>
                    </m:r>
                  </m:oMath>
                </a14:m>
                <a:r>
                  <a:rPr lang="zh-CN" altLang="en-US" sz="2000" b="1">
                    <a:solidFill>
                      <a:schemeClr val="accent2">
                        <a:lumMod val="50000"/>
                      </a:schemeClr>
                    </a:solidFill>
                  </a:rPr>
                  <a:t>表示命题“</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𝒏</m:t>
                    </m:r>
                  </m:oMath>
                </a14:m>
                <a:r>
                  <a:rPr lang="zh-CN" altLang="en-US" sz="2000" b="1">
                    <a:solidFill>
                      <a:schemeClr val="accent2">
                        <a:lumMod val="50000"/>
                      </a:schemeClr>
                    </a:solidFill>
                  </a:rPr>
                  <a:t>分邮资可由若干</a:t>
                </a:r>
                <a:r>
                  <a:rPr lang="en-US" altLang="zh-CN" sz="2000" b="1">
                    <a:solidFill>
                      <a:schemeClr val="accent2">
                        <a:lumMod val="50000"/>
                      </a:schemeClr>
                    </a:solidFill>
                  </a:rPr>
                  <a:t>3</a:t>
                </a:r>
                <a:r>
                  <a:rPr lang="zh-CN" altLang="en-US" sz="2000" b="1">
                    <a:solidFill>
                      <a:schemeClr val="accent2">
                        <a:lumMod val="50000"/>
                      </a:schemeClr>
                    </a:solidFill>
                  </a:rPr>
                  <a:t>分和</a:t>
                </a:r>
                <a:r>
                  <a:rPr lang="en-US" altLang="zh-CN" sz="2000" b="1">
                    <a:solidFill>
                      <a:schemeClr val="accent2">
                        <a:lumMod val="50000"/>
                      </a:schemeClr>
                    </a:solidFill>
                  </a:rPr>
                  <a:t>7</a:t>
                </a:r>
                <a:r>
                  <a:rPr lang="zh-CN" altLang="en-US" sz="2000" b="1">
                    <a:solidFill>
                      <a:schemeClr val="accent2">
                        <a:lumMod val="50000"/>
                      </a:schemeClr>
                    </a:solidFill>
                  </a:rPr>
                  <a:t>分的邮票支付”，要证明</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𝒏</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𝟏𝟐</m:t>
                    </m:r>
                    <m:r>
                      <a:rPr lang="en-US" altLang="zh-CN" sz="2000" b="1" i="1" smtClean="0">
                        <a:solidFill>
                          <a:schemeClr val="accent2">
                            <a:lumMod val="50000"/>
                          </a:schemeClr>
                        </a:solidFill>
                        <a:latin typeface="Cambria Math" panose="02040503050406030204" pitchFamily="18" charset="0"/>
                      </a:rPr>
                      <m:t>𝑷</m:t>
                    </m:r>
                    <m:d>
                      <m:dPr>
                        <m:ctrlPr>
                          <a:rPr lang="en-US" altLang="zh-CN" sz="2000" b="1" i="1" smtClean="0">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e>
                    </m:d>
                  </m:oMath>
                </a14:m>
                <a:endParaRPr lang="en-US" altLang="zh-CN" sz="2000" b="1">
                  <a:solidFill>
                    <a:schemeClr val="accent2">
                      <a:lumMod val="50000"/>
                    </a:schemeClr>
                  </a:solidFill>
                </a:endParaRPr>
              </a:p>
            </p:txBody>
          </p:sp>
        </mc:Choice>
        <mc:Fallback xmlns="">
          <p:sp>
            <p:nvSpPr>
              <p:cNvPr id="3" name="文本框 2">
                <a:extLst>
                  <a:ext uri="{FF2B5EF4-FFF2-40B4-BE49-F238E27FC236}">
                    <a16:creationId xmlns:a16="http://schemas.microsoft.com/office/drawing/2014/main" id="{91AA13B2-A396-484F-A728-AF4072E6A093}"/>
                  </a:ext>
                </a:extLst>
              </p:cNvPr>
              <p:cNvSpPr txBox="1">
                <a:spLocks noRot="1" noChangeAspect="1" noMove="1" noResize="1" noEditPoints="1" noAdjustHandles="1" noChangeArrowheads="1" noChangeShapeType="1" noTextEdit="1"/>
              </p:cNvSpPr>
              <p:nvPr/>
            </p:nvSpPr>
            <p:spPr>
              <a:xfrm>
                <a:off x="598637" y="1833582"/>
                <a:ext cx="9222940" cy="400110"/>
              </a:xfrm>
              <a:prstGeom prst="rect">
                <a:avLst/>
              </a:prstGeom>
              <a:blipFill>
                <a:blip r:embed="rId2"/>
                <a:stretch>
                  <a:fillRect l="-661" t="-9231" b="-27692"/>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B2D57A91-D9E8-40CF-A787-2AD8F8FA3BD6}"/>
              </a:ext>
            </a:extLst>
          </p:cNvPr>
          <p:cNvGrpSpPr/>
          <p:nvPr/>
        </p:nvGrpSpPr>
        <p:grpSpPr>
          <a:xfrm>
            <a:off x="652359" y="2578238"/>
            <a:ext cx="10887280" cy="3474093"/>
            <a:chOff x="652359" y="2578238"/>
            <a:chExt cx="10887280" cy="3474093"/>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EAAABEE-A8DB-4D6B-A21F-175D6C1147C1}"/>
                    </a:ext>
                  </a:extLst>
                </p:cNvPr>
                <p:cNvSpPr txBox="1"/>
                <p:nvPr/>
              </p:nvSpPr>
              <p:spPr>
                <a:xfrm>
                  <a:off x="652359" y="2578238"/>
                  <a:ext cx="10887280" cy="3474093"/>
                </a:xfrm>
                <a:prstGeom prst="rect">
                  <a:avLst/>
                </a:prstGeom>
                <a:solidFill>
                  <a:schemeClr val="accent6">
                    <a:lumMod val="20000"/>
                    <a:lumOff val="80000"/>
                    <a:alpha val="50000"/>
                  </a:schemeClr>
                </a:solidFill>
              </p:spPr>
              <p:txBody>
                <a:bodyPr wrap="square" rtlCol="0">
                  <a:spAutoFit/>
                </a:bodyPr>
                <a:lstStyle/>
                <a:p>
                  <a:pPr algn="ctr">
                    <a:spcBef>
                      <a:spcPts val="600"/>
                    </a:spcBef>
                  </a:pPr>
                  <a:r>
                    <a:rPr lang="zh-CN" altLang="en-US" sz="2400" b="1">
                      <a:solidFill>
                        <a:srgbClr val="C00000"/>
                      </a:solidFill>
                    </a:rPr>
                    <a:t>第一数学归纳法证明</a:t>
                  </a:r>
                  <a:endParaRPr lang="en-US" altLang="zh-CN" sz="2400" b="1">
                    <a:solidFill>
                      <a:srgbClr val="C00000"/>
                    </a:solidFill>
                  </a:endParaRPr>
                </a:p>
                <a:p>
                  <a:pPr>
                    <a:spcBef>
                      <a:spcPts val="600"/>
                    </a:spcBef>
                    <a:spcAft>
                      <a:spcPts val="600"/>
                    </a:spcAft>
                  </a:pPr>
                  <a:r>
                    <a:rPr lang="zh-CN" altLang="en-US" sz="2000" b="1">
                      <a:solidFill>
                        <a:srgbClr val="002060"/>
                      </a:solidFill>
                      <a:latin typeface="楷体" panose="02010609060101010101" pitchFamily="49" charset="-122"/>
                      <a:ea typeface="楷体" panose="02010609060101010101" pitchFamily="49" charset="-122"/>
                    </a:rPr>
                    <a:t>归纳基验证</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𝑷</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𝟏𝟐</m:t>
                      </m:r>
                      <m:r>
                        <a:rPr lang="en-US" altLang="zh-CN" sz="2000" b="1" i="1" smtClean="0">
                          <a:solidFill>
                            <a:srgbClr val="002060"/>
                          </a:solidFill>
                          <a:latin typeface="Cambria Math" panose="02040503050406030204" pitchFamily="18" charset="0"/>
                          <a:ea typeface="楷体" panose="02010609060101010101" pitchFamily="49" charset="-122"/>
                        </a:rPr>
                        <m:t>)</m:t>
                      </m:r>
                    </m:oMath>
                  </a14:m>
                  <a:r>
                    <a:rPr lang="zh-CN" altLang="en-US" sz="2000" b="1">
                      <a:solidFill>
                        <a:srgbClr val="002060"/>
                      </a:solidFill>
                      <a:latin typeface="楷体" panose="02010609060101010101" pitchFamily="49" charset="-122"/>
                      <a:ea typeface="楷体" panose="02010609060101010101" pitchFamily="49" charset="-122"/>
                    </a:rPr>
                    <a:t>成立；归纳步对任意</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𝒌</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𝟏𝟐</m:t>
                      </m:r>
                    </m:oMath>
                  </a14:m>
                  <a:r>
                    <a:rPr lang="zh-CN" altLang="en-US" sz="2000" b="1">
                      <a:solidFill>
                        <a:srgbClr val="002060"/>
                      </a:solidFill>
                      <a:latin typeface="楷体" panose="02010609060101010101" pitchFamily="49" charset="-122"/>
                      <a:ea typeface="楷体" panose="02010609060101010101" pitchFamily="49" charset="-122"/>
                    </a:rPr>
                    <a:t>，假定</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𝑷</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𝒌</m:t>
                      </m:r>
                      <m:r>
                        <a:rPr lang="en-US" altLang="zh-CN" sz="2000" b="1" i="1" smtClean="0">
                          <a:solidFill>
                            <a:srgbClr val="002060"/>
                          </a:solidFill>
                          <a:latin typeface="Cambria Math" panose="02040503050406030204" pitchFamily="18" charset="0"/>
                          <a:ea typeface="楷体" panose="02010609060101010101" pitchFamily="49" charset="-122"/>
                        </a:rPr>
                        <m:t>)</m:t>
                      </m:r>
                    </m:oMath>
                  </a14:m>
                  <a:r>
                    <a:rPr lang="zh-CN" altLang="en-US" sz="2000" b="1">
                      <a:solidFill>
                        <a:srgbClr val="002060"/>
                      </a:solidFill>
                      <a:latin typeface="楷体" panose="02010609060101010101" pitchFamily="49" charset="-122"/>
                      <a:ea typeface="楷体" panose="02010609060101010101" pitchFamily="49" charset="-122"/>
                    </a:rPr>
                    <a:t>成立，证明</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𝑷</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𝒌</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r>
                        <a:rPr lang="en-US" altLang="zh-CN" sz="2000" b="1" i="1" smtClean="0">
                          <a:solidFill>
                            <a:srgbClr val="002060"/>
                          </a:solidFill>
                          <a:latin typeface="Cambria Math" panose="02040503050406030204" pitchFamily="18" charset="0"/>
                          <a:ea typeface="楷体" panose="02010609060101010101" pitchFamily="49" charset="-122"/>
                        </a:rPr>
                        <m:t>)</m:t>
                      </m:r>
                    </m:oMath>
                  </a14:m>
                  <a:endParaRPr lang="en-US" altLang="zh-CN" sz="2000" b="1">
                    <a:solidFill>
                      <a:srgbClr val="002060"/>
                    </a:solidFill>
                    <a:latin typeface="楷体" panose="02010609060101010101" pitchFamily="49" charset="-122"/>
                    <a:ea typeface="楷体" panose="02010609060101010101" pitchFamily="49" charset="-122"/>
                  </a:endParaRPr>
                </a:p>
                <a:p>
                  <a:pPr marL="285750" indent="-285750">
                    <a:spcBef>
                      <a:spcPts val="600"/>
                    </a:spcBef>
                    <a:spcAft>
                      <a:spcPts val="600"/>
                    </a:spcAft>
                    <a:buFont typeface="Arial" panose="020B0604020202020204" pitchFamily="34" charset="0"/>
                    <a:buChar char="•"/>
                  </a:pP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意味着存在</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 </m:t>
                      </m:r>
                      <m:r>
                        <a:rPr lang="en-US" altLang="zh-CN" sz="2000" b="1" i="1" smtClean="0">
                          <a:solidFill>
                            <a:schemeClr val="accent6">
                              <a:lumMod val="50000"/>
                            </a:schemeClr>
                          </a:solidFill>
                          <a:latin typeface="Cambria Math" panose="02040503050406030204" pitchFamily="18" charset="0"/>
                        </a:rPr>
                        <m:t>𝒕</m:t>
                      </m:r>
                    </m:oMath>
                  </a14:m>
                  <a:r>
                    <a:rPr lang="zh-CN" altLang="en-US" sz="2000" b="1">
                      <a:solidFill>
                        <a:schemeClr val="accent6">
                          <a:lumMod val="50000"/>
                        </a:schemeClr>
                      </a:solidFill>
                      <a:latin typeface="+mn-ea"/>
                    </a:rPr>
                    <a:t>使得         </a:t>
                  </a:r>
                  <a:r>
                    <a:rPr lang="en-US" altLang="zh-CN" sz="2000" b="1">
                      <a:solidFill>
                        <a:srgbClr val="C00000"/>
                      </a:solidFill>
                      <a:latin typeface="+mn-ea"/>
                    </a:rPr>
                    <a:t>(1)</a:t>
                  </a:r>
                  <a:r>
                    <a:rPr lang="en-US" altLang="zh-CN" sz="2000" b="1">
                      <a:solidFill>
                        <a:schemeClr val="accent6">
                          <a:lumMod val="50000"/>
                        </a:schemeClr>
                      </a:solidFill>
                      <a:latin typeface="+mn-ea"/>
                    </a:rPr>
                    <a:t>     </a:t>
                  </a:r>
                  <a:r>
                    <a:rPr lang="zh-CN" altLang="en-US" sz="2000" b="1">
                      <a:solidFill>
                        <a:schemeClr val="accent6">
                          <a:lumMod val="50000"/>
                        </a:schemeClr>
                      </a:solidFill>
                      <a:latin typeface="+mn-ea"/>
                    </a:rPr>
                    <a:t>成立</a:t>
                  </a:r>
                  <a:r>
                    <a:rPr lang="en-US" altLang="zh-CN" sz="2000" b="1">
                      <a:solidFill>
                        <a:schemeClr val="accent6">
                          <a:lumMod val="50000"/>
                        </a:schemeClr>
                      </a:solidFill>
                      <a:latin typeface="+mn-ea"/>
                    </a:rPr>
                    <a:t>,</a:t>
                  </a:r>
                  <a:r>
                    <a:rPr lang="zh-CN" altLang="en-US" sz="2000" b="1">
                      <a:solidFill>
                        <a:schemeClr val="accent6">
                          <a:lumMod val="50000"/>
                        </a:schemeClr>
                      </a:solidFill>
                      <a:latin typeface="+mn-ea"/>
                    </a:rPr>
                    <a:t> </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则要找到</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𝒕</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使得             </a:t>
                  </a:r>
                  <a:r>
                    <a:rPr lang="en-US" altLang="zh-CN" sz="2000" b="1">
                      <a:solidFill>
                        <a:srgbClr val="C00000"/>
                      </a:solidFill>
                      <a:latin typeface="+mn-ea"/>
                    </a:rPr>
                    <a:t>(2)</a:t>
                  </a:r>
                  <a:r>
                    <a:rPr lang="en-US" altLang="zh-CN" sz="2000" b="1">
                      <a:solidFill>
                        <a:schemeClr val="accent6">
                          <a:lumMod val="50000"/>
                        </a:schemeClr>
                      </a:solidFill>
                      <a:latin typeface="+mn-ea"/>
                    </a:rPr>
                    <a:t>          </a:t>
                  </a:r>
                  <a:r>
                    <a:rPr lang="zh-CN" altLang="en-US" sz="2000" b="1">
                      <a:solidFill>
                        <a:schemeClr val="accent6">
                          <a:lumMod val="50000"/>
                        </a:schemeClr>
                      </a:solidFill>
                      <a:latin typeface="+mn-ea"/>
                    </a:rPr>
                    <a:t>成立</a:t>
                  </a:r>
                </a:p>
                <a:p>
                  <a:pPr marL="285750" indent="-285750">
                    <a:spcBef>
                      <a:spcPts val="600"/>
                    </a:spcBef>
                    <a:spcAft>
                      <a:spcPts val="600"/>
                    </a:spcAft>
                    <a:buFont typeface="Arial" panose="020B0604020202020204" pitchFamily="34" charset="0"/>
                    <a:buChar char="•"/>
                  </a:pPr>
                  <a:r>
                    <a:rPr lang="zh-CN" altLang="en-US" sz="2000" b="1">
                      <a:solidFill>
                        <a:schemeClr val="accent6">
                          <a:lumMod val="50000"/>
                        </a:schemeClr>
                      </a:solidFill>
                      <a:latin typeface="+mn-ea"/>
                    </a:rPr>
                    <a:t>证明需要使用</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 </m:t>
                      </m:r>
                      <m:r>
                        <a:rPr lang="en-US" altLang="zh-CN" sz="2000" b="1" i="1" smtClean="0">
                          <a:solidFill>
                            <a:schemeClr val="accent6">
                              <a:lumMod val="50000"/>
                            </a:schemeClr>
                          </a:solidFill>
                          <a:latin typeface="Cambria Math" panose="02040503050406030204" pitchFamily="18" charset="0"/>
                        </a:rPr>
                        <m:t>𝒕</m:t>
                      </m:r>
                    </m:oMath>
                  </a14:m>
                  <a:r>
                    <a:rPr lang="zh-CN" altLang="en-US" sz="2000" b="1">
                      <a:solidFill>
                        <a:schemeClr val="accent6">
                          <a:lumMod val="50000"/>
                        </a:schemeClr>
                      </a:solidFill>
                      <a:latin typeface="+mn-ea"/>
                    </a:rPr>
                    <a:t>表示</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𝒕</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，注意上两式相减有</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𝟑</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 = </m:t>
                      </m:r>
                      <m:r>
                        <a:rPr lang="en-US" altLang="zh-CN" sz="2000" b="1" i="1" smtClean="0">
                          <a:solidFill>
                            <a:schemeClr val="accent6">
                              <a:lumMod val="50000"/>
                            </a:schemeClr>
                          </a:solidFill>
                          <a:latin typeface="Cambria Math" panose="02040503050406030204" pitchFamily="18" charset="0"/>
                        </a:rPr>
                        <m:t>𝟏</m:t>
                      </m:r>
                    </m:oMath>
                  </a14:m>
                  <a:endParaRPr lang="en-US" altLang="zh-CN" sz="2000" b="1">
                    <a:solidFill>
                      <a:schemeClr val="accent6">
                        <a:lumMod val="50000"/>
                      </a:schemeClr>
                    </a:solidFill>
                    <a:latin typeface="+mn-ea"/>
                  </a:endParaRPr>
                </a:p>
                <a:p>
                  <a:pPr marL="742950" lvl="1" indent="-285750">
                    <a:lnSpc>
                      <a:spcPts val="2800"/>
                    </a:lnSpc>
                    <a:spcBef>
                      <a:spcPts val="600"/>
                    </a:spcBef>
                    <a:spcAft>
                      <a:spcPts val="600"/>
                    </a:spcAft>
                    <a:buFont typeface="Arial" panose="020B0604020202020204" pitchFamily="34" charset="0"/>
                    <a:buChar char="•"/>
                  </a:pPr>
                  <a:r>
                    <a:rPr lang="zh-CN" altLang="en-US" b="1">
                      <a:solidFill>
                        <a:schemeClr val="accent2">
                          <a:lumMod val="50000"/>
                        </a:schemeClr>
                      </a:solidFill>
                      <a:latin typeface="楷体" panose="02010609060101010101" pitchFamily="49" charset="-122"/>
                      <a:ea typeface="楷体" panose="02010609060101010101" pitchFamily="49" charset="-122"/>
                    </a:rPr>
                    <a:t>注意到</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𝟑</m:t>
                      </m:r>
                      <m:r>
                        <a:rPr lang="en-US" altLang="zh-CN" b="1" i="1">
                          <a:solidFill>
                            <a:schemeClr val="accent2">
                              <a:lumMod val="50000"/>
                            </a:schemeClr>
                          </a:solidFill>
                          <a:latin typeface="Cambria Math" panose="02040503050406030204" pitchFamily="18" charset="0"/>
                          <a:ea typeface="楷体" panose="02010609060101010101" pitchFamily="49" charset="-122"/>
                        </a:rPr>
                        <m:t>⋅</m:t>
                      </m:r>
                      <m:d>
                        <m:dPr>
                          <m:ctrlPr>
                            <a:rPr lang="en-US" altLang="zh-CN" b="1" i="1" smtClean="0">
                              <a:solidFill>
                                <a:schemeClr val="accent2">
                                  <a:lumMod val="50000"/>
                                </a:schemeClr>
                              </a:solidFill>
                              <a:latin typeface="Cambria Math" panose="02040503050406030204" pitchFamily="18" charset="0"/>
                              <a:ea typeface="楷体" panose="02010609060101010101" pitchFamily="49" charset="-122"/>
                            </a:rPr>
                          </m:ctrlPr>
                        </m:dPr>
                        <m:e>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𝟐</m:t>
                          </m:r>
                        </m:e>
                      </m:d>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𝟕</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，因此当</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时可令</a:t>
                  </a:r>
                  <a14:m>
                    <m:oMath xmlns:m="http://schemas.openxmlformats.org/officeDocument/2006/math">
                      <m:sSup>
                        <m:sSupPr>
                          <m:ctrlPr>
                            <a:rPr lang="en-US" altLang="zh-CN" b="1" i="1" smtClean="0">
                              <a:solidFill>
                                <a:schemeClr val="accent2">
                                  <a:lumMod val="50000"/>
                                </a:schemeClr>
                              </a:solidFill>
                              <a:latin typeface="Cambria Math" panose="02040503050406030204" pitchFamily="18" charset="0"/>
                              <a:ea typeface="楷体" panose="02010609060101010101" pitchFamily="49" charset="-122"/>
                            </a:rPr>
                          </m:ctrlPr>
                        </m:sSupPr>
                        <m:e>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e>
                        <m:sup>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sup>
                      </m:sSup>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sSup>
                        <m:sSupPr>
                          <m:ctrlPr>
                            <a:rPr lang="en-US" altLang="zh-CN" b="1" i="1" smtClean="0">
                              <a:solidFill>
                                <a:schemeClr val="accent2">
                                  <a:lumMod val="50000"/>
                                </a:schemeClr>
                              </a:solidFill>
                              <a:latin typeface="Cambria Math" panose="02040503050406030204" pitchFamily="18" charset="0"/>
                              <a:ea typeface="楷体" panose="02010609060101010101" pitchFamily="49" charset="-122"/>
                            </a:rPr>
                          </m:ctrlPr>
                        </m:sSupPr>
                        <m:e>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e>
                        <m:sup>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sup>
                      </m:sSup>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，即在用</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oMath>
                  </a14:m>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3</a:t>
                  </a:r>
                  <a:r>
                    <a:rPr lang="zh-CN" altLang="en-US" b="1">
                      <a:solidFill>
                        <a:schemeClr val="accent2">
                          <a:lumMod val="50000"/>
                        </a:schemeClr>
                      </a:solidFill>
                      <a:latin typeface="楷体" panose="02010609060101010101" pitchFamily="49" charset="-122"/>
                      <a:ea typeface="楷体" panose="02010609060101010101" pitchFamily="49" charset="-122"/>
                    </a:rPr>
                    <a:t>分，</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oMath>
                  </a14:m>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7</a:t>
                  </a:r>
                  <a:r>
                    <a:rPr lang="zh-CN" altLang="en-US" b="1">
                      <a:solidFill>
                        <a:schemeClr val="accent2">
                          <a:lumMod val="50000"/>
                        </a:schemeClr>
                      </a:solidFill>
                      <a:latin typeface="楷体" panose="02010609060101010101" pitchFamily="49" charset="-122"/>
                      <a:ea typeface="楷体" panose="02010609060101010101" pitchFamily="49" charset="-122"/>
                    </a:rPr>
                    <a:t>分邮票支付</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oMath>
                  </a14:m>
                  <a:r>
                    <a:rPr lang="zh-CN" altLang="en-US" b="1">
                      <a:solidFill>
                        <a:schemeClr val="accent2">
                          <a:lumMod val="50000"/>
                        </a:schemeClr>
                      </a:solidFill>
                      <a:latin typeface="楷体" panose="02010609060101010101" pitchFamily="49" charset="-122"/>
                      <a:ea typeface="楷体" panose="02010609060101010101" pitchFamily="49" charset="-122"/>
                    </a:rPr>
                    <a:t>分邮资方案基础上，当</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时将 </a:t>
                  </a:r>
                  <a:r>
                    <a:rPr lang="en-US" altLang="zh-CN" sz="2000" b="1">
                      <a:solidFill>
                        <a:srgbClr val="C00000"/>
                      </a:solidFill>
                      <a:latin typeface="Arial" panose="020B0604020202020204" pitchFamily="34" charset="0"/>
                      <a:cs typeface="Arial" panose="020B0604020202020204" pitchFamily="34" charset="0"/>
                    </a:rPr>
                    <a:t>(3)</a:t>
                  </a:r>
                  <a:r>
                    <a:rPr lang="en-US" altLang="zh-CN" b="1">
                      <a:solidFill>
                        <a:schemeClr val="accent2">
                          <a:lumMod val="50000"/>
                        </a:schemeClr>
                      </a:solidFill>
                      <a:latin typeface="楷体" panose="02010609060101010101" pitchFamily="49" charset="-122"/>
                      <a:ea typeface="楷体" panose="02010609060101010101" pitchFamily="49" charset="-122"/>
                    </a:rPr>
                    <a:t> </a:t>
                  </a:r>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3</a:t>
                  </a:r>
                  <a:r>
                    <a:rPr lang="zh-CN" altLang="en-US" b="1">
                      <a:solidFill>
                        <a:schemeClr val="accent2">
                          <a:lumMod val="50000"/>
                        </a:schemeClr>
                      </a:solidFill>
                      <a:latin typeface="楷体" panose="02010609060101010101" pitchFamily="49" charset="-122"/>
                      <a:ea typeface="楷体" panose="02010609060101010101" pitchFamily="49" charset="-122"/>
                    </a:rPr>
                    <a:t>分邮票换成  </a:t>
                  </a:r>
                  <a:r>
                    <a:rPr lang="en-US" altLang="zh-CN" sz="2000" b="1">
                      <a:solidFill>
                        <a:srgbClr val="C00000"/>
                      </a:solidFill>
                      <a:latin typeface="Arial" panose="020B0604020202020204" pitchFamily="34" charset="0"/>
                      <a:cs typeface="Arial" panose="020B0604020202020204" pitchFamily="34" charset="0"/>
                    </a:rPr>
                    <a:t>(4)  </a:t>
                  </a:r>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7</a:t>
                  </a:r>
                  <a:r>
                    <a:rPr lang="zh-CN" altLang="en-US" b="1">
                      <a:solidFill>
                        <a:schemeClr val="accent2">
                          <a:lumMod val="50000"/>
                        </a:schemeClr>
                      </a:solidFill>
                      <a:latin typeface="楷体" panose="02010609060101010101" pitchFamily="49" charset="-122"/>
                      <a:ea typeface="楷体" panose="02010609060101010101" pitchFamily="49" charset="-122"/>
                    </a:rPr>
                    <a:t>分邮票则可支付</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分邮资</a:t>
                  </a:r>
                </a:p>
                <a:p>
                  <a:pPr marL="742950" lvl="1" indent="-285750">
                    <a:lnSpc>
                      <a:spcPts val="2800"/>
                    </a:lnSpc>
                    <a:spcBef>
                      <a:spcPts val="600"/>
                    </a:spcBef>
                    <a:spcAft>
                      <a:spcPts val="600"/>
                    </a:spcAft>
                    <a:buFont typeface="Arial" panose="020B0604020202020204" pitchFamily="34" charset="0"/>
                    <a:buChar char="•"/>
                  </a:pPr>
                  <a:r>
                    <a:rPr lang="zh-CN" altLang="en-US" b="1">
                      <a:solidFill>
                        <a:schemeClr val="accent2">
                          <a:lumMod val="50000"/>
                        </a:schemeClr>
                      </a:solidFill>
                      <a:latin typeface="楷体" panose="02010609060101010101" pitchFamily="49" charset="-122"/>
                      <a:ea typeface="楷体" panose="02010609060101010101" pitchFamily="49" charset="-122"/>
                    </a:rPr>
                    <a:t>当</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smtClean="0">
                          <a:solidFill>
                            <a:schemeClr val="accent2">
                              <a:lumMod val="50000"/>
                            </a:schemeClr>
                          </a:solidFill>
                          <a:latin typeface="Cambria Math" panose="02040503050406030204" pitchFamily="18" charset="0"/>
                          <a:ea typeface="楷体" panose="02010609060101010101" pitchFamily="49" charset="-122"/>
                        </a:rPr>
                        <m:t>&lt;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时，注意到</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𝟏𝟐</m:t>
                      </m:r>
                    </m:oMath>
                  </a14:m>
                  <a:r>
                    <a:rPr lang="zh-CN" altLang="en-US" b="1">
                      <a:solidFill>
                        <a:schemeClr val="accent2">
                          <a:lumMod val="50000"/>
                        </a:schemeClr>
                      </a:solidFill>
                      <a:latin typeface="楷体" panose="02010609060101010101" pitchFamily="49" charset="-122"/>
                      <a:ea typeface="楷体" panose="02010609060101010101" pitchFamily="49" charset="-122"/>
                    </a:rPr>
                    <a:t>，必有</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，从而利用</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𝟑</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𝟓</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𝟕</m:t>
                      </m:r>
                      <m:r>
                        <a:rPr lang="en-US" altLang="zh-CN" b="1" i="1">
                          <a:solidFill>
                            <a:schemeClr val="accent2">
                              <a:lumMod val="50000"/>
                            </a:schemeClr>
                          </a:solidFill>
                          <a:latin typeface="Cambria Math" panose="02040503050406030204" pitchFamily="18" charset="0"/>
                          <a:ea typeface="楷体" panose="02010609060101010101" pitchFamily="49" charset="-122"/>
                        </a:rPr>
                        <m:t>⋅</m:t>
                      </m:r>
                      <m:d>
                        <m:dPr>
                          <m:ctrlPr>
                            <a:rPr lang="en-US" altLang="zh-CN" b="1" i="1" smtClean="0">
                              <a:solidFill>
                                <a:schemeClr val="accent2">
                                  <a:lumMod val="50000"/>
                                </a:schemeClr>
                              </a:solidFill>
                              <a:latin typeface="Cambria Math" panose="02040503050406030204" pitchFamily="18" charset="0"/>
                              <a:ea typeface="楷体" panose="02010609060101010101" pitchFamily="49" charset="-122"/>
                            </a:rPr>
                          </m:ctrlPr>
                        </m:dPr>
                        <m:e>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𝟐</m:t>
                          </m:r>
                        </m:e>
                      </m:d>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可令</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𝒔</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𝟓</m:t>
                      </m:r>
                    </m:oMath>
                  </a14:m>
                  <a:r>
                    <a:rPr lang="en-US" altLang="zh-CN" b="1">
                      <a:solidFill>
                        <a:schemeClr val="accent2">
                          <a:lumMod val="50000"/>
                        </a:schemeClr>
                      </a:solidFill>
                      <a:latin typeface="楷体" panose="02010609060101010101" pitchFamily="49" charset="-122"/>
                      <a:ea typeface="楷体" panose="02010609060101010101" pitchFamily="49" charset="-122"/>
                    </a:rPr>
                    <a:t>, </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，其直观含义是在支付</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oMath>
                  </a14:m>
                  <a:r>
                    <a:rPr lang="zh-CN" altLang="en-US" b="1">
                      <a:solidFill>
                        <a:schemeClr val="accent2">
                          <a:lumMod val="50000"/>
                        </a:schemeClr>
                      </a:solidFill>
                      <a:latin typeface="楷体" panose="02010609060101010101" pitchFamily="49" charset="-122"/>
                      <a:ea typeface="楷体" panose="02010609060101010101" pitchFamily="49" charset="-122"/>
                    </a:rPr>
                    <a:t>分邮资方案中将  </a:t>
                  </a:r>
                  <a:r>
                    <a:rPr lang="en-US" altLang="zh-CN" b="1">
                      <a:solidFill>
                        <a:srgbClr val="C00000"/>
                      </a:solidFill>
                      <a:latin typeface="Arial" panose="020B0604020202020204" pitchFamily="34" charset="0"/>
                      <a:cs typeface="Arial" panose="020B0604020202020204" pitchFamily="34" charset="0"/>
                    </a:rPr>
                    <a:t>(5)</a:t>
                  </a:r>
                  <a:r>
                    <a:rPr lang="en-US" altLang="zh-CN" b="1">
                      <a:solidFill>
                        <a:schemeClr val="accent2">
                          <a:lumMod val="50000"/>
                        </a:schemeClr>
                      </a:solidFill>
                      <a:latin typeface="楷体" panose="02010609060101010101" pitchFamily="49" charset="-122"/>
                      <a:ea typeface="楷体" panose="02010609060101010101" pitchFamily="49" charset="-122"/>
                    </a:rPr>
                    <a:t>  </a:t>
                  </a:r>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7</a:t>
                  </a:r>
                  <a:r>
                    <a:rPr lang="zh-CN" altLang="en-US" b="1">
                      <a:solidFill>
                        <a:schemeClr val="accent2">
                          <a:lumMod val="50000"/>
                        </a:schemeClr>
                      </a:solidFill>
                      <a:latin typeface="楷体" panose="02010609060101010101" pitchFamily="49" charset="-122"/>
                      <a:ea typeface="楷体" panose="02010609060101010101" pitchFamily="49" charset="-122"/>
                    </a:rPr>
                    <a:t>分邮票换成  </a:t>
                  </a:r>
                  <a:r>
                    <a:rPr lang="en-US" altLang="zh-CN" b="1">
                      <a:solidFill>
                        <a:srgbClr val="C00000"/>
                      </a:solidFill>
                      <a:latin typeface="Arial" panose="020B0604020202020204" pitchFamily="34" charset="0"/>
                      <a:cs typeface="Arial" panose="020B0604020202020204" pitchFamily="34" charset="0"/>
                    </a:rPr>
                    <a:t>(6)</a:t>
                  </a:r>
                  <a:r>
                    <a:rPr lang="en-US" altLang="zh-CN" b="1">
                      <a:solidFill>
                        <a:schemeClr val="accent2">
                          <a:lumMod val="50000"/>
                        </a:schemeClr>
                      </a:solidFill>
                      <a:latin typeface="楷体" panose="02010609060101010101" pitchFamily="49" charset="-122"/>
                      <a:ea typeface="楷体" panose="02010609060101010101" pitchFamily="49" charset="-122"/>
                    </a:rPr>
                    <a:t>  </a:t>
                  </a:r>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3</a:t>
                  </a:r>
                  <a:r>
                    <a:rPr lang="zh-CN" altLang="en-US" b="1">
                      <a:solidFill>
                        <a:schemeClr val="accent2">
                          <a:lumMod val="50000"/>
                        </a:schemeClr>
                      </a:solidFill>
                      <a:latin typeface="楷体" panose="02010609060101010101" pitchFamily="49" charset="-122"/>
                      <a:ea typeface="楷体" panose="02010609060101010101" pitchFamily="49" charset="-122"/>
                    </a:rPr>
                    <a:t>分邮票而支付</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分邮资</a:t>
                  </a:r>
                </a:p>
              </p:txBody>
            </p:sp>
          </mc:Choice>
          <mc:Fallback xmlns="">
            <p:sp>
              <p:nvSpPr>
                <p:cNvPr id="2" name="文本框 1">
                  <a:extLst>
                    <a:ext uri="{FF2B5EF4-FFF2-40B4-BE49-F238E27FC236}">
                      <a16:creationId xmlns:a16="http://schemas.microsoft.com/office/drawing/2014/main" id="{8EAAABEE-A8DB-4D6B-A21F-175D6C1147C1}"/>
                    </a:ext>
                  </a:extLst>
                </p:cNvPr>
                <p:cNvSpPr txBox="1">
                  <a:spLocks noRot="1" noChangeAspect="1" noMove="1" noResize="1" noEditPoints="1" noAdjustHandles="1" noChangeArrowheads="1" noChangeShapeType="1" noTextEdit="1"/>
                </p:cNvSpPr>
                <p:nvPr/>
              </p:nvSpPr>
              <p:spPr>
                <a:xfrm>
                  <a:off x="652359" y="2578238"/>
                  <a:ext cx="10887280" cy="3474093"/>
                </a:xfrm>
                <a:prstGeom prst="rect">
                  <a:avLst/>
                </a:prstGeom>
                <a:blipFill>
                  <a:blip r:embed="rId3"/>
                  <a:stretch>
                    <a:fillRect l="-560" t="-1228" b="-1930"/>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BED5B494-7BD1-4259-95CB-188B9567C36A}"/>
                </a:ext>
              </a:extLst>
            </p:cNvPr>
            <p:cNvCxnSpPr/>
            <p:nvPr/>
          </p:nvCxnSpPr>
          <p:spPr>
            <a:xfrm>
              <a:off x="3670757" y="3822060"/>
              <a:ext cx="132226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EAB102C-8EDE-4F4D-BAA5-17A094FBF93B}"/>
                </a:ext>
              </a:extLst>
            </p:cNvPr>
            <p:cNvCxnSpPr>
              <a:cxnSpLocks/>
            </p:cNvCxnSpPr>
            <p:nvPr/>
          </p:nvCxnSpPr>
          <p:spPr>
            <a:xfrm>
              <a:off x="8651715" y="3829734"/>
              <a:ext cx="1847439"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0EA8FAE-E0F3-4DA7-AAB7-5D72724AC85B}"/>
                </a:ext>
              </a:extLst>
            </p:cNvPr>
            <p:cNvCxnSpPr/>
            <p:nvPr/>
          </p:nvCxnSpPr>
          <p:spPr>
            <a:xfrm>
              <a:off x="5394302" y="5091695"/>
              <a:ext cx="572322"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122661D-7B39-4933-AFCC-FC7C0AF0BC85}"/>
                </a:ext>
              </a:extLst>
            </p:cNvPr>
            <p:cNvCxnSpPr/>
            <p:nvPr/>
          </p:nvCxnSpPr>
          <p:spPr>
            <a:xfrm>
              <a:off x="7513649" y="5091695"/>
              <a:ext cx="572322"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35F1B27-C0FA-4DC6-BDAA-BB2BAF2B2469}"/>
                </a:ext>
              </a:extLst>
            </p:cNvPr>
            <p:cNvCxnSpPr>
              <a:cxnSpLocks/>
            </p:cNvCxnSpPr>
            <p:nvPr/>
          </p:nvCxnSpPr>
          <p:spPr>
            <a:xfrm>
              <a:off x="5342771" y="5941408"/>
              <a:ext cx="669902"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B76F855-4CED-4C9C-BE50-BBD3741DDF9A}"/>
                </a:ext>
              </a:extLst>
            </p:cNvPr>
            <p:cNvCxnSpPr>
              <a:cxnSpLocks/>
            </p:cNvCxnSpPr>
            <p:nvPr/>
          </p:nvCxnSpPr>
          <p:spPr>
            <a:xfrm>
              <a:off x="7555312" y="5941408"/>
              <a:ext cx="75322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1285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24</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数学归纳法练习</a:t>
            </a:r>
          </a:p>
        </p:txBody>
      </p:sp>
      <p:sp>
        <p:nvSpPr>
          <p:cNvPr id="11" name="文本框 10">
            <a:extLst>
              <a:ext uri="{FF2B5EF4-FFF2-40B4-BE49-F238E27FC236}">
                <a16:creationId xmlns:a16="http://schemas.microsoft.com/office/drawing/2014/main" id="{EABE537C-2556-4257-AAB7-4F45148030C8}"/>
              </a:ext>
            </a:extLst>
          </p:cNvPr>
          <p:cNvSpPr txBox="1"/>
          <p:nvPr/>
        </p:nvSpPr>
        <p:spPr>
          <a:xfrm>
            <a:off x="598637" y="1176797"/>
            <a:ext cx="922294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证明任意大于等于</a:t>
            </a:r>
            <a:r>
              <a:rPr lang="en-US" altLang="zh-CN" sz="2400" b="1">
                <a:solidFill>
                  <a:srgbClr val="002060"/>
                </a:solidFill>
                <a:latin typeface="楷体" panose="02010609060101010101" pitchFamily="49" charset="-122"/>
                <a:ea typeface="楷体" panose="02010609060101010101" pitchFamily="49" charset="-122"/>
              </a:rPr>
              <a:t>12</a:t>
            </a:r>
            <a:r>
              <a:rPr lang="zh-CN" altLang="en-US" sz="2400" b="1">
                <a:solidFill>
                  <a:srgbClr val="002060"/>
                </a:solidFill>
                <a:latin typeface="楷体" panose="02010609060101010101" pitchFamily="49" charset="-122"/>
                <a:ea typeface="楷体" panose="02010609060101010101" pitchFamily="49" charset="-122"/>
              </a:rPr>
              <a:t>分的邮资都可以由若干张</a:t>
            </a:r>
            <a:r>
              <a:rPr lang="en-US" altLang="zh-CN" sz="2400" b="1">
                <a:solidFill>
                  <a:srgbClr val="002060"/>
                </a:solidFill>
                <a:latin typeface="楷体" panose="02010609060101010101" pitchFamily="49" charset="-122"/>
                <a:ea typeface="楷体" panose="02010609060101010101" pitchFamily="49" charset="-122"/>
              </a:rPr>
              <a:t>3</a:t>
            </a:r>
            <a:r>
              <a:rPr lang="zh-CN" altLang="en-US" sz="2400" b="1">
                <a:solidFill>
                  <a:srgbClr val="002060"/>
                </a:solidFill>
                <a:latin typeface="楷体" panose="02010609060101010101" pitchFamily="49" charset="-122"/>
                <a:ea typeface="楷体" panose="02010609060101010101" pitchFamily="49" charset="-122"/>
              </a:rPr>
              <a:t>分和</a:t>
            </a:r>
            <a:r>
              <a:rPr lang="en-US" altLang="zh-CN" sz="2400" b="1">
                <a:solidFill>
                  <a:srgbClr val="002060"/>
                </a:solidFill>
                <a:latin typeface="楷体" panose="02010609060101010101" pitchFamily="49" charset="-122"/>
                <a:ea typeface="楷体" panose="02010609060101010101" pitchFamily="49" charset="-122"/>
              </a:rPr>
              <a:t>7</a:t>
            </a:r>
            <a:r>
              <a:rPr lang="zh-CN" altLang="en-US" sz="2400" b="1">
                <a:solidFill>
                  <a:srgbClr val="002060"/>
                </a:solidFill>
                <a:latin typeface="楷体" panose="02010609060101010101" pitchFamily="49" charset="-122"/>
                <a:ea typeface="楷体" panose="02010609060101010101" pitchFamily="49" charset="-122"/>
              </a:rPr>
              <a:t>分的邮票支付。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1AA13B2-A396-484F-A728-AF4072E6A093}"/>
                  </a:ext>
                </a:extLst>
              </p:cNvPr>
              <p:cNvSpPr txBox="1"/>
              <p:nvPr/>
            </p:nvSpPr>
            <p:spPr>
              <a:xfrm>
                <a:off x="598637" y="1833582"/>
                <a:ext cx="9222940" cy="400110"/>
              </a:xfrm>
              <a:prstGeom prst="rect">
                <a:avLst/>
              </a:prstGeom>
              <a:solidFill>
                <a:schemeClr val="accent4">
                  <a:lumMod val="20000"/>
                  <a:lumOff val="80000"/>
                </a:schemeClr>
              </a:solidFill>
            </p:spPr>
            <p:txBody>
              <a:bodyPr wrap="square" rtlCol="0">
                <a:spAutoFit/>
              </a:bodyPr>
              <a:lstStyle/>
              <a:p>
                <a:r>
                  <a:rPr lang="zh-CN" altLang="en-US" sz="2000" b="1">
                    <a:solidFill>
                      <a:schemeClr val="accent2">
                        <a:lumMod val="50000"/>
                      </a:schemeClr>
                    </a:solidFill>
                  </a:rPr>
                  <a:t>令</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𝑷</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𝒏</m:t>
                    </m:r>
                    <m:r>
                      <a:rPr lang="en-US" altLang="zh-CN" sz="2000" b="1" i="1" smtClean="0">
                        <a:solidFill>
                          <a:schemeClr val="accent2">
                            <a:lumMod val="50000"/>
                          </a:schemeClr>
                        </a:solidFill>
                        <a:latin typeface="Cambria Math" panose="02040503050406030204" pitchFamily="18" charset="0"/>
                      </a:rPr>
                      <m:t>)</m:t>
                    </m:r>
                  </m:oMath>
                </a14:m>
                <a:r>
                  <a:rPr lang="zh-CN" altLang="en-US" sz="2000" b="1">
                    <a:solidFill>
                      <a:schemeClr val="accent2">
                        <a:lumMod val="50000"/>
                      </a:schemeClr>
                    </a:solidFill>
                  </a:rPr>
                  <a:t>表示命题“</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𝒏</m:t>
                    </m:r>
                  </m:oMath>
                </a14:m>
                <a:r>
                  <a:rPr lang="zh-CN" altLang="en-US" sz="2000" b="1">
                    <a:solidFill>
                      <a:schemeClr val="accent2">
                        <a:lumMod val="50000"/>
                      </a:schemeClr>
                    </a:solidFill>
                  </a:rPr>
                  <a:t>分邮资可由若干</a:t>
                </a:r>
                <a:r>
                  <a:rPr lang="en-US" altLang="zh-CN" sz="2000" b="1">
                    <a:solidFill>
                      <a:schemeClr val="accent2">
                        <a:lumMod val="50000"/>
                      </a:schemeClr>
                    </a:solidFill>
                  </a:rPr>
                  <a:t>3</a:t>
                </a:r>
                <a:r>
                  <a:rPr lang="zh-CN" altLang="en-US" sz="2000" b="1">
                    <a:solidFill>
                      <a:schemeClr val="accent2">
                        <a:lumMod val="50000"/>
                      </a:schemeClr>
                    </a:solidFill>
                  </a:rPr>
                  <a:t>分和</a:t>
                </a:r>
                <a:r>
                  <a:rPr lang="en-US" altLang="zh-CN" sz="2000" b="1">
                    <a:solidFill>
                      <a:schemeClr val="accent2">
                        <a:lumMod val="50000"/>
                      </a:schemeClr>
                    </a:solidFill>
                  </a:rPr>
                  <a:t>7</a:t>
                </a:r>
                <a:r>
                  <a:rPr lang="zh-CN" altLang="en-US" sz="2000" b="1">
                    <a:solidFill>
                      <a:schemeClr val="accent2">
                        <a:lumMod val="50000"/>
                      </a:schemeClr>
                    </a:solidFill>
                  </a:rPr>
                  <a:t>分的邮票支付”，要证明</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𝒏</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𝟏𝟐</m:t>
                    </m:r>
                    <m:r>
                      <a:rPr lang="en-US" altLang="zh-CN" sz="2000" b="1" i="1" smtClean="0">
                        <a:solidFill>
                          <a:schemeClr val="accent2">
                            <a:lumMod val="50000"/>
                          </a:schemeClr>
                        </a:solidFill>
                        <a:latin typeface="Cambria Math" panose="02040503050406030204" pitchFamily="18" charset="0"/>
                      </a:rPr>
                      <m:t>𝑷</m:t>
                    </m:r>
                    <m:d>
                      <m:dPr>
                        <m:ctrlPr>
                          <a:rPr lang="en-US" altLang="zh-CN" sz="2000" b="1" i="1" smtClean="0">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e>
                    </m:d>
                  </m:oMath>
                </a14:m>
                <a:endParaRPr lang="en-US" altLang="zh-CN" sz="2000" b="1">
                  <a:solidFill>
                    <a:schemeClr val="accent2">
                      <a:lumMod val="50000"/>
                    </a:schemeClr>
                  </a:solidFill>
                </a:endParaRPr>
              </a:p>
            </p:txBody>
          </p:sp>
        </mc:Choice>
        <mc:Fallback xmlns="">
          <p:sp>
            <p:nvSpPr>
              <p:cNvPr id="3" name="文本框 2">
                <a:extLst>
                  <a:ext uri="{FF2B5EF4-FFF2-40B4-BE49-F238E27FC236}">
                    <a16:creationId xmlns:a16="http://schemas.microsoft.com/office/drawing/2014/main" id="{91AA13B2-A396-484F-A728-AF4072E6A093}"/>
                  </a:ext>
                </a:extLst>
              </p:cNvPr>
              <p:cNvSpPr txBox="1">
                <a:spLocks noRot="1" noChangeAspect="1" noMove="1" noResize="1" noEditPoints="1" noAdjustHandles="1" noChangeArrowheads="1" noChangeShapeType="1" noTextEdit="1"/>
              </p:cNvSpPr>
              <p:nvPr/>
            </p:nvSpPr>
            <p:spPr>
              <a:xfrm>
                <a:off x="598637" y="1833582"/>
                <a:ext cx="9222940" cy="400110"/>
              </a:xfrm>
              <a:prstGeom prst="rect">
                <a:avLst/>
              </a:prstGeom>
              <a:blipFill>
                <a:blip r:embed="rId2"/>
                <a:stretch>
                  <a:fillRect l="-661" t="-9231" b="-27692"/>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B2D57A91-D9E8-40CF-A787-2AD8F8FA3BD6}"/>
              </a:ext>
            </a:extLst>
          </p:cNvPr>
          <p:cNvGrpSpPr/>
          <p:nvPr/>
        </p:nvGrpSpPr>
        <p:grpSpPr>
          <a:xfrm>
            <a:off x="652359" y="2578238"/>
            <a:ext cx="10887280" cy="3473130"/>
            <a:chOff x="652359" y="2578238"/>
            <a:chExt cx="10887280" cy="347313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EAAABEE-A8DB-4D6B-A21F-175D6C1147C1}"/>
                    </a:ext>
                  </a:extLst>
                </p:cNvPr>
                <p:cNvSpPr txBox="1"/>
                <p:nvPr/>
              </p:nvSpPr>
              <p:spPr>
                <a:xfrm>
                  <a:off x="652359" y="2578238"/>
                  <a:ext cx="10887280" cy="3473130"/>
                </a:xfrm>
                <a:prstGeom prst="rect">
                  <a:avLst/>
                </a:prstGeom>
                <a:solidFill>
                  <a:schemeClr val="accent6">
                    <a:lumMod val="20000"/>
                    <a:lumOff val="80000"/>
                    <a:alpha val="50000"/>
                  </a:schemeClr>
                </a:solidFill>
              </p:spPr>
              <p:txBody>
                <a:bodyPr wrap="square" rtlCol="0">
                  <a:spAutoFit/>
                </a:bodyPr>
                <a:lstStyle/>
                <a:p>
                  <a:pPr algn="ctr">
                    <a:spcBef>
                      <a:spcPts val="600"/>
                    </a:spcBef>
                  </a:pPr>
                  <a:r>
                    <a:rPr lang="zh-CN" altLang="en-US" sz="2400" b="1">
                      <a:solidFill>
                        <a:srgbClr val="C00000"/>
                      </a:solidFill>
                    </a:rPr>
                    <a:t>第一数学归纳法证明</a:t>
                  </a:r>
                  <a:endParaRPr lang="en-US" altLang="zh-CN" sz="2400" b="1">
                    <a:solidFill>
                      <a:srgbClr val="C00000"/>
                    </a:solidFill>
                  </a:endParaRPr>
                </a:p>
                <a:p>
                  <a:pPr>
                    <a:spcBef>
                      <a:spcPts val="600"/>
                    </a:spcBef>
                    <a:spcAft>
                      <a:spcPts val="600"/>
                    </a:spcAft>
                  </a:pPr>
                  <a:r>
                    <a:rPr lang="zh-CN" altLang="en-US" sz="2000" b="1">
                      <a:solidFill>
                        <a:srgbClr val="002060"/>
                      </a:solidFill>
                      <a:latin typeface="楷体" panose="02010609060101010101" pitchFamily="49" charset="-122"/>
                      <a:ea typeface="楷体" panose="02010609060101010101" pitchFamily="49" charset="-122"/>
                    </a:rPr>
                    <a:t>归纳基验证</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𝑷</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𝟏𝟐</m:t>
                      </m:r>
                      <m:r>
                        <a:rPr lang="en-US" altLang="zh-CN" sz="2000" b="1" i="1" smtClean="0">
                          <a:solidFill>
                            <a:srgbClr val="002060"/>
                          </a:solidFill>
                          <a:latin typeface="Cambria Math" panose="02040503050406030204" pitchFamily="18" charset="0"/>
                          <a:ea typeface="楷体" panose="02010609060101010101" pitchFamily="49" charset="-122"/>
                        </a:rPr>
                        <m:t>)</m:t>
                      </m:r>
                    </m:oMath>
                  </a14:m>
                  <a:r>
                    <a:rPr lang="zh-CN" altLang="en-US" sz="2000" b="1">
                      <a:solidFill>
                        <a:srgbClr val="002060"/>
                      </a:solidFill>
                      <a:latin typeface="楷体" panose="02010609060101010101" pitchFamily="49" charset="-122"/>
                      <a:ea typeface="楷体" panose="02010609060101010101" pitchFamily="49" charset="-122"/>
                    </a:rPr>
                    <a:t>成立；归纳步对任意</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𝒌</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𝟏𝟐</m:t>
                      </m:r>
                    </m:oMath>
                  </a14:m>
                  <a:r>
                    <a:rPr lang="zh-CN" altLang="en-US" sz="2000" b="1">
                      <a:solidFill>
                        <a:srgbClr val="002060"/>
                      </a:solidFill>
                      <a:latin typeface="楷体" panose="02010609060101010101" pitchFamily="49" charset="-122"/>
                      <a:ea typeface="楷体" panose="02010609060101010101" pitchFamily="49" charset="-122"/>
                    </a:rPr>
                    <a:t>，假定</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𝑷</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𝒌</m:t>
                      </m:r>
                      <m:r>
                        <a:rPr lang="en-US" altLang="zh-CN" sz="2000" b="1" i="1" smtClean="0">
                          <a:solidFill>
                            <a:srgbClr val="002060"/>
                          </a:solidFill>
                          <a:latin typeface="Cambria Math" panose="02040503050406030204" pitchFamily="18" charset="0"/>
                          <a:ea typeface="楷体" panose="02010609060101010101" pitchFamily="49" charset="-122"/>
                        </a:rPr>
                        <m:t>)</m:t>
                      </m:r>
                    </m:oMath>
                  </a14:m>
                  <a:r>
                    <a:rPr lang="zh-CN" altLang="en-US" sz="2000" b="1">
                      <a:solidFill>
                        <a:srgbClr val="002060"/>
                      </a:solidFill>
                      <a:latin typeface="楷体" panose="02010609060101010101" pitchFamily="49" charset="-122"/>
                      <a:ea typeface="楷体" panose="02010609060101010101" pitchFamily="49" charset="-122"/>
                    </a:rPr>
                    <a:t>成立，证明</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𝑷</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𝒌</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r>
                        <a:rPr lang="en-US" altLang="zh-CN" sz="2000" b="1" i="1" smtClean="0">
                          <a:solidFill>
                            <a:srgbClr val="002060"/>
                          </a:solidFill>
                          <a:latin typeface="Cambria Math" panose="02040503050406030204" pitchFamily="18" charset="0"/>
                          <a:ea typeface="楷体" panose="02010609060101010101" pitchFamily="49" charset="-122"/>
                        </a:rPr>
                        <m:t>)</m:t>
                      </m:r>
                    </m:oMath>
                  </a14:m>
                  <a:endParaRPr lang="en-US" altLang="zh-CN" sz="2000" b="1">
                    <a:solidFill>
                      <a:srgbClr val="002060"/>
                    </a:solidFill>
                    <a:latin typeface="楷体" panose="02010609060101010101" pitchFamily="49" charset="-122"/>
                    <a:ea typeface="楷体" panose="02010609060101010101" pitchFamily="49" charset="-122"/>
                  </a:endParaRPr>
                </a:p>
                <a:p>
                  <a:pPr marL="285750" indent="-285750">
                    <a:spcBef>
                      <a:spcPts val="600"/>
                    </a:spcBef>
                    <a:spcAft>
                      <a:spcPts val="600"/>
                    </a:spcAft>
                    <a:buFont typeface="Arial" panose="020B0604020202020204" pitchFamily="34" charset="0"/>
                    <a:buChar char="•"/>
                  </a:pP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意味着存在</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 </m:t>
                      </m:r>
                      <m:r>
                        <a:rPr lang="en-US" altLang="zh-CN" sz="2000" b="1" i="1" smtClean="0">
                          <a:solidFill>
                            <a:schemeClr val="accent6">
                              <a:lumMod val="50000"/>
                            </a:schemeClr>
                          </a:solidFill>
                          <a:latin typeface="Cambria Math" panose="02040503050406030204" pitchFamily="18" charset="0"/>
                        </a:rPr>
                        <m:t>𝒕</m:t>
                      </m:r>
                    </m:oMath>
                  </a14:m>
                  <a:r>
                    <a:rPr lang="zh-CN" altLang="en-US" sz="2000" b="1">
                      <a:solidFill>
                        <a:schemeClr val="accent6">
                          <a:lumMod val="50000"/>
                        </a:schemeClr>
                      </a:solidFill>
                      <a:latin typeface="+mn-ea"/>
                    </a:rPr>
                    <a:t>使得</a:t>
                  </a:r>
                  <a14:m>
                    <m:oMath xmlns:m="http://schemas.openxmlformats.org/officeDocument/2006/math">
                      <m:r>
                        <a:rPr lang="en-US" altLang="zh-CN" sz="2000" b="1" i="1" smtClean="0">
                          <a:solidFill>
                            <a:srgbClr val="C00000"/>
                          </a:solidFill>
                          <a:latin typeface="Cambria Math" panose="02040503050406030204" pitchFamily="18" charset="0"/>
                        </a:rPr>
                        <m:t>𝟑</m:t>
                      </m:r>
                      <m:r>
                        <a:rPr lang="en-US" altLang="zh-CN" sz="2000" b="1" i="1" smtClean="0">
                          <a:solidFill>
                            <a:srgbClr val="C00000"/>
                          </a:solidFill>
                          <a:latin typeface="Cambria Math" panose="02040503050406030204" pitchFamily="18" charset="0"/>
                        </a:rPr>
                        <m:t>𝒔</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𝟕</m:t>
                      </m:r>
                      <m:r>
                        <a:rPr lang="en-US" altLang="zh-CN" sz="2000" b="1" i="1" smtClean="0">
                          <a:solidFill>
                            <a:srgbClr val="C00000"/>
                          </a:solidFill>
                          <a:latin typeface="Cambria Math" panose="02040503050406030204" pitchFamily="18" charset="0"/>
                        </a:rPr>
                        <m:t>𝒕</m:t>
                      </m:r>
                      <m:r>
                        <a:rPr lang="en-US" altLang="zh-CN" sz="2000" b="1" i="1"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𝒌</m:t>
                      </m:r>
                    </m:oMath>
                  </a14:m>
                  <a:r>
                    <a:rPr lang="zh-CN" altLang="en-US" sz="2000" b="1">
                      <a:solidFill>
                        <a:schemeClr val="accent6">
                          <a:lumMod val="50000"/>
                        </a:schemeClr>
                      </a:solidFill>
                      <a:latin typeface="+mn-ea"/>
                    </a:rPr>
                    <a:t>成立</a:t>
                  </a:r>
                  <a:r>
                    <a:rPr lang="en-US" altLang="zh-CN" sz="2000" b="1">
                      <a:solidFill>
                        <a:schemeClr val="accent6">
                          <a:lumMod val="50000"/>
                        </a:schemeClr>
                      </a:solidFill>
                      <a:latin typeface="+mn-ea"/>
                    </a:rPr>
                    <a:t>,</a:t>
                  </a:r>
                  <a:r>
                    <a:rPr lang="zh-CN" altLang="en-US" sz="2000" b="1">
                      <a:solidFill>
                        <a:schemeClr val="accent6">
                          <a:lumMod val="50000"/>
                        </a:schemeClr>
                      </a:solidFill>
                      <a:latin typeface="+mn-ea"/>
                    </a:rPr>
                    <a:t> </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则要找到</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𝒕</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使得</a:t>
                  </a:r>
                  <a14:m>
                    <m:oMath xmlns:m="http://schemas.openxmlformats.org/officeDocument/2006/math">
                      <m:r>
                        <a:rPr lang="en-US" altLang="zh-CN" sz="2000" b="1" i="1">
                          <a:solidFill>
                            <a:srgbClr val="C00000"/>
                          </a:solidFill>
                          <a:latin typeface="Cambria Math" panose="02040503050406030204" pitchFamily="18" charset="0"/>
                        </a:rPr>
                        <m:t>𝟑</m:t>
                      </m:r>
                      <m:r>
                        <a:rPr lang="en-US" altLang="zh-CN" sz="2000" b="1" i="1">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𝟕</m:t>
                      </m:r>
                      <m:r>
                        <a:rPr lang="en-US" altLang="zh-CN" sz="2000" b="1" i="1">
                          <a:solidFill>
                            <a:srgbClr val="C00000"/>
                          </a:solidFill>
                          <a:latin typeface="Cambria Math" panose="02040503050406030204" pitchFamily="18" charset="0"/>
                        </a:rPr>
                        <m:t>𝒕</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𝒌</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𝟏</m:t>
                      </m:r>
                    </m:oMath>
                  </a14:m>
                  <a:r>
                    <a:rPr lang="zh-CN" altLang="en-US" sz="2000" b="1">
                      <a:solidFill>
                        <a:schemeClr val="accent6">
                          <a:lumMod val="50000"/>
                        </a:schemeClr>
                      </a:solidFill>
                      <a:latin typeface="+mn-ea"/>
                    </a:rPr>
                    <a:t>成立</a:t>
                  </a:r>
                </a:p>
                <a:p>
                  <a:pPr marL="285750" indent="-285750">
                    <a:spcBef>
                      <a:spcPts val="600"/>
                    </a:spcBef>
                    <a:spcAft>
                      <a:spcPts val="600"/>
                    </a:spcAft>
                    <a:buFont typeface="Arial" panose="020B0604020202020204" pitchFamily="34" charset="0"/>
                    <a:buChar char="•"/>
                  </a:pPr>
                  <a:r>
                    <a:rPr lang="zh-CN" altLang="en-US" sz="2000" b="1">
                      <a:solidFill>
                        <a:schemeClr val="accent6">
                          <a:lumMod val="50000"/>
                        </a:schemeClr>
                      </a:solidFill>
                      <a:latin typeface="+mn-ea"/>
                    </a:rPr>
                    <a:t>证明需要使用</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 </m:t>
                      </m:r>
                      <m:r>
                        <a:rPr lang="en-US" altLang="zh-CN" sz="2000" b="1" i="1" smtClean="0">
                          <a:solidFill>
                            <a:schemeClr val="accent6">
                              <a:lumMod val="50000"/>
                            </a:schemeClr>
                          </a:solidFill>
                          <a:latin typeface="Cambria Math" panose="02040503050406030204" pitchFamily="18" charset="0"/>
                        </a:rPr>
                        <m:t>𝒕</m:t>
                      </m:r>
                    </m:oMath>
                  </a14:m>
                  <a:r>
                    <a:rPr lang="zh-CN" altLang="en-US" sz="2000" b="1">
                      <a:solidFill>
                        <a:schemeClr val="accent6">
                          <a:lumMod val="50000"/>
                        </a:schemeClr>
                      </a:solidFill>
                      <a:latin typeface="+mn-ea"/>
                    </a:rPr>
                    <a:t>表示</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𝒕</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latin typeface="+mn-ea"/>
                    </a:rPr>
                    <a:t>，注意上两式相减有</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𝟑</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𝒔</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𝒕</m:t>
                      </m:r>
                      <m:r>
                        <a:rPr lang="en-US" altLang="zh-CN" sz="2000" b="1" i="1">
                          <a:solidFill>
                            <a:schemeClr val="accent6">
                              <a:lumMod val="50000"/>
                            </a:schemeClr>
                          </a:solidFill>
                          <a:latin typeface="Cambria Math" panose="02040503050406030204" pitchFamily="18" charset="0"/>
                        </a:rPr>
                        <m:t>) = </m:t>
                      </m:r>
                      <m:r>
                        <a:rPr lang="en-US" altLang="zh-CN" sz="2000" b="1" i="1" smtClean="0">
                          <a:solidFill>
                            <a:schemeClr val="accent6">
                              <a:lumMod val="50000"/>
                            </a:schemeClr>
                          </a:solidFill>
                          <a:latin typeface="Cambria Math" panose="02040503050406030204" pitchFamily="18" charset="0"/>
                        </a:rPr>
                        <m:t>𝟏</m:t>
                      </m:r>
                    </m:oMath>
                  </a14:m>
                  <a:endParaRPr lang="en-US" altLang="zh-CN" sz="2000" b="1">
                    <a:solidFill>
                      <a:schemeClr val="accent6">
                        <a:lumMod val="50000"/>
                      </a:schemeClr>
                    </a:solidFill>
                    <a:latin typeface="+mn-ea"/>
                  </a:endParaRPr>
                </a:p>
                <a:p>
                  <a:pPr marL="742950" lvl="1" indent="-285750">
                    <a:lnSpc>
                      <a:spcPts val="2800"/>
                    </a:lnSpc>
                    <a:spcBef>
                      <a:spcPts val="600"/>
                    </a:spcBef>
                    <a:spcAft>
                      <a:spcPts val="600"/>
                    </a:spcAft>
                    <a:buFont typeface="Arial" panose="020B0604020202020204" pitchFamily="34" charset="0"/>
                    <a:buChar char="•"/>
                  </a:pPr>
                  <a:r>
                    <a:rPr lang="zh-CN" altLang="en-US" b="1">
                      <a:solidFill>
                        <a:schemeClr val="accent2">
                          <a:lumMod val="50000"/>
                        </a:schemeClr>
                      </a:solidFill>
                      <a:latin typeface="楷体" panose="02010609060101010101" pitchFamily="49" charset="-122"/>
                      <a:ea typeface="楷体" panose="02010609060101010101" pitchFamily="49" charset="-122"/>
                    </a:rPr>
                    <a:t>注意到</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𝟑</m:t>
                      </m:r>
                      <m:r>
                        <a:rPr lang="en-US" altLang="zh-CN" b="1" i="1">
                          <a:solidFill>
                            <a:schemeClr val="accent2">
                              <a:lumMod val="50000"/>
                            </a:schemeClr>
                          </a:solidFill>
                          <a:latin typeface="Cambria Math" panose="02040503050406030204" pitchFamily="18" charset="0"/>
                          <a:ea typeface="楷体" panose="02010609060101010101" pitchFamily="49" charset="-122"/>
                        </a:rPr>
                        <m:t>⋅</m:t>
                      </m:r>
                      <m:d>
                        <m:dPr>
                          <m:ctrlPr>
                            <a:rPr lang="en-US" altLang="zh-CN" b="1" i="1" smtClean="0">
                              <a:solidFill>
                                <a:schemeClr val="accent2">
                                  <a:lumMod val="50000"/>
                                </a:schemeClr>
                              </a:solidFill>
                              <a:latin typeface="Cambria Math" panose="02040503050406030204" pitchFamily="18" charset="0"/>
                              <a:ea typeface="楷体" panose="02010609060101010101" pitchFamily="49" charset="-122"/>
                            </a:rPr>
                          </m:ctrlPr>
                        </m:dPr>
                        <m:e>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𝟐</m:t>
                          </m:r>
                        </m:e>
                      </m:d>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𝟕</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，因此当</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时可令</a:t>
                  </a:r>
                  <a14:m>
                    <m:oMath xmlns:m="http://schemas.openxmlformats.org/officeDocument/2006/math">
                      <m:sSup>
                        <m:sSupPr>
                          <m:ctrlPr>
                            <a:rPr lang="en-US" altLang="zh-CN" b="1" i="1" smtClean="0">
                              <a:solidFill>
                                <a:schemeClr val="accent2">
                                  <a:lumMod val="50000"/>
                                </a:schemeClr>
                              </a:solidFill>
                              <a:latin typeface="Cambria Math" panose="02040503050406030204" pitchFamily="18" charset="0"/>
                              <a:ea typeface="楷体" panose="02010609060101010101" pitchFamily="49" charset="-122"/>
                            </a:rPr>
                          </m:ctrlPr>
                        </m:sSupPr>
                        <m:e>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e>
                        <m:sup>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sup>
                      </m:sSup>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sSup>
                        <m:sSupPr>
                          <m:ctrlPr>
                            <a:rPr lang="en-US" altLang="zh-CN" b="1" i="1" smtClean="0">
                              <a:solidFill>
                                <a:schemeClr val="accent2">
                                  <a:lumMod val="50000"/>
                                </a:schemeClr>
                              </a:solidFill>
                              <a:latin typeface="Cambria Math" panose="02040503050406030204" pitchFamily="18" charset="0"/>
                              <a:ea typeface="楷体" panose="02010609060101010101" pitchFamily="49" charset="-122"/>
                            </a:rPr>
                          </m:ctrlPr>
                        </m:sSupPr>
                        <m:e>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e>
                        <m:sup>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sup>
                      </m:sSup>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，即在用</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oMath>
                  </a14:m>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3</a:t>
                  </a:r>
                  <a:r>
                    <a:rPr lang="zh-CN" altLang="en-US" b="1">
                      <a:solidFill>
                        <a:schemeClr val="accent2">
                          <a:lumMod val="50000"/>
                        </a:schemeClr>
                      </a:solidFill>
                      <a:latin typeface="楷体" panose="02010609060101010101" pitchFamily="49" charset="-122"/>
                      <a:ea typeface="楷体" panose="02010609060101010101" pitchFamily="49" charset="-122"/>
                    </a:rPr>
                    <a:t>分，</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oMath>
                  </a14:m>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7</a:t>
                  </a:r>
                  <a:r>
                    <a:rPr lang="zh-CN" altLang="en-US" b="1">
                      <a:solidFill>
                        <a:schemeClr val="accent2">
                          <a:lumMod val="50000"/>
                        </a:schemeClr>
                      </a:solidFill>
                      <a:latin typeface="楷体" panose="02010609060101010101" pitchFamily="49" charset="-122"/>
                      <a:ea typeface="楷体" panose="02010609060101010101" pitchFamily="49" charset="-122"/>
                    </a:rPr>
                    <a:t>分邮票支付</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oMath>
                  </a14:m>
                  <a:r>
                    <a:rPr lang="zh-CN" altLang="en-US" b="1">
                      <a:solidFill>
                        <a:schemeClr val="accent2">
                          <a:lumMod val="50000"/>
                        </a:schemeClr>
                      </a:solidFill>
                      <a:latin typeface="楷体" panose="02010609060101010101" pitchFamily="49" charset="-122"/>
                      <a:ea typeface="楷体" panose="02010609060101010101" pitchFamily="49" charset="-122"/>
                    </a:rPr>
                    <a:t>分邮资方案基础上，当</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时将  </a:t>
                  </a:r>
                  <a:r>
                    <a:rPr lang="en-US" altLang="zh-CN" sz="2000" b="1">
                      <a:solidFill>
                        <a:srgbClr val="C00000"/>
                      </a:solidFill>
                      <a:latin typeface="Arial" panose="020B0604020202020204" pitchFamily="34" charset="0"/>
                      <a:cs typeface="Arial" panose="020B0604020202020204" pitchFamily="34" charset="0"/>
                    </a:rPr>
                    <a:t>2</a:t>
                  </a:r>
                  <a:r>
                    <a:rPr lang="en-US" altLang="zh-CN" b="1">
                      <a:solidFill>
                        <a:schemeClr val="accent2">
                          <a:lumMod val="50000"/>
                        </a:schemeClr>
                      </a:solidFill>
                      <a:latin typeface="楷体" panose="02010609060101010101" pitchFamily="49" charset="-122"/>
                      <a:ea typeface="楷体" panose="02010609060101010101" pitchFamily="49" charset="-122"/>
                    </a:rPr>
                    <a:t>  </a:t>
                  </a:r>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3</a:t>
                  </a:r>
                  <a:r>
                    <a:rPr lang="zh-CN" altLang="en-US" b="1">
                      <a:solidFill>
                        <a:schemeClr val="accent2">
                          <a:lumMod val="50000"/>
                        </a:schemeClr>
                      </a:solidFill>
                      <a:latin typeface="楷体" panose="02010609060101010101" pitchFamily="49" charset="-122"/>
                      <a:ea typeface="楷体" panose="02010609060101010101" pitchFamily="49" charset="-122"/>
                    </a:rPr>
                    <a:t>分邮票换成  </a:t>
                  </a:r>
                  <a:r>
                    <a:rPr lang="en-US" altLang="zh-CN" sz="2000" b="1">
                      <a:solidFill>
                        <a:srgbClr val="C00000"/>
                      </a:solidFill>
                      <a:latin typeface="Arial" panose="020B0604020202020204" pitchFamily="34" charset="0"/>
                      <a:cs typeface="Arial" panose="020B0604020202020204" pitchFamily="34" charset="0"/>
                    </a:rPr>
                    <a:t>1</a:t>
                  </a:r>
                  <a:r>
                    <a:rPr lang="en-US" altLang="zh-CN" b="1">
                      <a:solidFill>
                        <a:schemeClr val="accent2">
                          <a:lumMod val="50000"/>
                        </a:schemeClr>
                      </a:solidFill>
                      <a:latin typeface="楷体" panose="02010609060101010101" pitchFamily="49" charset="-122"/>
                      <a:ea typeface="楷体" panose="02010609060101010101" pitchFamily="49" charset="-122"/>
                    </a:rPr>
                    <a:t>  </a:t>
                  </a:r>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7</a:t>
                  </a:r>
                  <a:r>
                    <a:rPr lang="zh-CN" altLang="en-US" b="1">
                      <a:solidFill>
                        <a:schemeClr val="accent2">
                          <a:lumMod val="50000"/>
                        </a:schemeClr>
                      </a:solidFill>
                      <a:latin typeface="楷体" panose="02010609060101010101" pitchFamily="49" charset="-122"/>
                      <a:ea typeface="楷体" panose="02010609060101010101" pitchFamily="49" charset="-122"/>
                    </a:rPr>
                    <a:t>分邮票则可支付</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分邮资</a:t>
                  </a:r>
                </a:p>
                <a:p>
                  <a:pPr marL="742950" lvl="1" indent="-285750">
                    <a:lnSpc>
                      <a:spcPts val="2800"/>
                    </a:lnSpc>
                    <a:spcBef>
                      <a:spcPts val="600"/>
                    </a:spcBef>
                    <a:spcAft>
                      <a:spcPts val="600"/>
                    </a:spcAft>
                    <a:buFont typeface="Arial" panose="020B0604020202020204" pitchFamily="34" charset="0"/>
                    <a:buChar char="•"/>
                  </a:pPr>
                  <a:r>
                    <a:rPr lang="zh-CN" altLang="en-US" b="1">
                      <a:solidFill>
                        <a:schemeClr val="accent2">
                          <a:lumMod val="50000"/>
                        </a:schemeClr>
                      </a:solidFill>
                      <a:latin typeface="楷体" panose="02010609060101010101" pitchFamily="49" charset="-122"/>
                      <a:ea typeface="楷体" panose="02010609060101010101" pitchFamily="49" charset="-122"/>
                    </a:rPr>
                    <a:t>当</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smtClean="0">
                          <a:solidFill>
                            <a:schemeClr val="accent2">
                              <a:lumMod val="50000"/>
                            </a:schemeClr>
                          </a:solidFill>
                          <a:latin typeface="Cambria Math" panose="02040503050406030204" pitchFamily="18" charset="0"/>
                          <a:ea typeface="楷体" panose="02010609060101010101" pitchFamily="49" charset="-122"/>
                        </a:rPr>
                        <m:t>&lt;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时，注意到</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𝟏𝟐</m:t>
                      </m:r>
                    </m:oMath>
                  </a14:m>
                  <a:r>
                    <a:rPr lang="zh-CN" altLang="en-US" b="1">
                      <a:solidFill>
                        <a:schemeClr val="accent2">
                          <a:lumMod val="50000"/>
                        </a:schemeClr>
                      </a:solidFill>
                      <a:latin typeface="楷体" panose="02010609060101010101" pitchFamily="49" charset="-122"/>
                      <a:ea typeface="楷体" panose="02010609060101010101" pitchFamily="49" charset="-122"/>
                    </a:rPr>
                    <a:t>，必有</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，从而利用</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𝟑</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𝟓</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𝟕</m:t>
                      </m:r>
                      <m:r>
                        <a:rPr lang="en-US" altLang="zh-CN" b="1" i="1">
                          <a:solidFill>
                            <a:schemeClr val="accent2">
                              <a:lumMod val="50000"/>
                            </a:schemeClr>
                          </a:solidFill>
                          <a:latin typeface="Cambria Math" panose="02040503050406030204" pitchFamily="18" charset="0"/>
                          <a:ea typeface="楷体" panose="02010609060101010101" pitchFamily="49" charset="-122"/>
                        </a:rPr>
                        <m:t>⋅</m:t>
                      </m:r>
                      <m:d>
                        <m:dPr>
                          <m:ctrlPr>
                            <a:rPr lang="en-US" altLang="zh-CN" b="1" i="1" smtClean="0">
                              <a:solidFill>
                                <a:schemeClr val="accent2">
                                  <a:lumMod val="50000"/>
                                </a:schemeClr>
                              </a:solidFill>
                              <a:latin typeface="Cambria Math" panose="02040503050406030204" pitchFamily="18" charset="0"/>
                              <a:ea typeface="楷体" panose="02010609060101010101" pitchFamily="49" charset="-122"/>
                            </a:rPr>
                          </m:ctrlPr>
                        </m:dPr>
                        <m:e>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𝟐</m:t>
                          </m:r>
                        </m:e>
                      </m:d>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可令</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𝒔</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𝒔</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a:solidFill>
                            <a:schemeClr val="accent2">
                              <a:lumMod val="50000"/>
                            </a:schemeClr>
                          </a:solidFill>
                          <a:latin typeface="Cambria Math" panose="02040503050406030204" pitchFamily="18" charset="0"/>
                          <a:ea typeface="楷体" panose="02010609060101010101" pitchFamily="49" charset="-122"/>
                        </a:rPr>
                        <m:t>𝟓</m:t>
                      </m:r>
                    </m:oMath>
                  </a14:m>
                  <a:r>
                    <a:rPr lang="en-US" altLang="zh-CN" b="1">
                      <a:solidFill>
                        <a:schemeClr val="accent2">
                          <a:lumMod val="50000"/>
                        </a:schemeClr>
                      </a:solidFill>
                      <a:latin typeface="楷体" panose="02010609060101010101" pitchFamily="49" charset="-122"/>
                      <a:ea typeface="楷体" panose="02010609060101010101" pitchFamily="49" charset="-122"/>
                    </a:rPr>
                    <a:t>, </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𝒕</m:t>
                      </m:r>
                      <m:r>
                        <a:rPr lang="en-US" altLang="zh-CN"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𝟐</m:t>
                      </m:r>
                    </m:oMath>
                  </a14:m>
                  <a:r>
                    <a:rPr lang="zh-CN" altLang="en-US" b="1">
                      <a:solidFill>
                        <a:schemeClr val="accent2">
                          <a:lumMod val="50000"/>
                        </a:schemeClr>
                      </a:solidFill>
                      <a:latin typeface="楷体" panose="02010609060101010101" pitchFamily="49" charset="-122"/>
                      <a:ea typeface="楷体" panose="02010609060101010101" pitchFamily="49" charset="-122"/>
                    </a:rPr>
                    <a:t>，其直观含义是在支付</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oMath>
                  </a14:m>
                  <a:r>
                    <a:rPr lang="zh-CN" altLang="en-US" b="1">
                      <a:solidFill>
                        <a:schemeClr val="accent2">
                          <a:lumMod val="50000"/>
                        </a:schemeClr>
                      </a:solidFill>
                      <a:latin typeface="楷体" panose="02010609060101010101" pitchFamily="49" charset="-122"/>
                      <a:ea typeface="楷体" panose="02010609060101010101" pitchFamily="49" charset="-122"/>
                    </a:rPr>
                    <a:t>分邮资方案中将   </a:t>
                  </a:r>
                  <a:r>
                    <a:rPr lang="en-US" altLang="zh-CN" sz="2000" b="1">
                      <a:solidFill>
                        <a:srgbClr val="C00000"/>
                      </a:solidFill>
                      <a:latin typeface="Arial" panose="020B0604020202020204" pitchFamily="34" charset="0"/>
                      <a:cs typeface="Arial" panose="020B0604020202020204" pitchFamily="34" charset="0"/>
                    </a:rPr>
                    <a:t>2</a:t>
                  </a:r>
                  <a:r>
                    <a:rPr lang="en-US" altLang="zh-CN" b="1">
                      <a:solidFill>
                        <a:schemeClr val="accent2">
                          <a:lumMod val="50000"/>
                        </a:schemeClr>
                      </a:solidFill>
                      <a:latin typeface="楷体" panose="02010609060101010101" pitchFamily="49" charset="-122"/>
                      <a:ea typeface="楷体" panose="02010609060101010101" pitchFamily="49" charset="-122"/>
                    </a:rPr>
                    <a:t>  </a:t>
                  </a:r>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7</a:t>
                  </a:r>
                  <a:r>
                    <a:rPr lang="zh-CN" altLang="en-US" b="1">
                      <a:solidFill>
                        <a:schemeClr val="accent2">
                          <a:lumMod val="50000"/>
                        </a:schemeClr>
                      </a:solidFill>
                      <a:latin typeface="楷体" panose="02010609060101010101" pitchFamily="49" charset="-122"/>
                      <a:ea typeface="楷体" panose="02010609060101010101" pitchFamily="49" charset="-122"/>
                    </a:rPr>
                    <a:t>分邮票换成   </a:t>
                  </a:r>
                  <a:r>
                    <a:rPr lang="en-US" altLang="zh-CN" sz="2000" b="1">
                      <a:solidFill>
                        <a:srgbClr val="C00000"/>
                      </a:solidFill>
                      <a:latin typeface="Arial" panose="020B0604020202020204" pitchFamily="34" charset="0"/>
                      <a:cs typeface="Arial" panose="020B0604020202020204" pitchFamily="34" charset="0"/>
                    </a:rPr>
                    <a:t>5</a:t>
                  </a:r>
                  <a:r>
                    <a:rPr lang="en-US" altLang="zh-CN" b="1">
                      <a:solidFill>
                        <a:schemeClr val="accent2">
                          <a:lumMod val="50000"/>
                        </a:schemeClr>
                      </a:solidFill>
                      <a:latin typeface="楷体" panose="02010609060101010101" pitchFamily="49" charset="-122"/>
                      <a:ea typeface="楷体" panose="02010609060101010101" pitchFamily="49" charset="-122"/>
                    </a:rPr>
                    <a:t>   </a:t>
                  </a:r>
                  <a:r>
                    <a:rPr lang="zh-CN" altLang="en-US" b="1">
                      <a:solidFill>
                        <a:schemeClr val="accent2">
                          <a:lumMod val="50000"/>
                        </a:schemeClr>
                      </a:solidFill>
                      <a:latin typeface="楷体" panose="02010609060101010101" pitchFamily="49" charset="-122"/>
                      <a:ea typeface="楷体" panose="02010609060101010101" pitchFamily="49" charset="-122"/>
                    </a:rPr>
                    <a:t>张</a:t>
                  </a:r>
                  <a:r>
                    <a:rPr lang="en-US" altLang="zh-CN" b="1">
                      <a:solidFill>
                        <a:schemeClr val="accent2">
                          <a:lumMod val="50000"/>
                        </a:schemeClr>
                      </a:solidFill>
                      <a:latin typeface="楷体" panose="02010609060101010101" pitchFamily="49" charset="-122"/>
                      <a:ea typeface="楷体" panose="02010609060101010101" pitchFamily="49" charset="-122"/>
                    </a:rPr>
                    <a:t>3</a:t>
                  </a:r>
                  <a:r>
                    <a:rPr lang="zh-CN" altLang="en-US" b="1">
                      <a:solidFill>
                        <a:schemeClr val="accent2">
                          <a:lumMod val="50000"/>
                        </a:schemeClr>
                      </a:solidFill>
                      <a:latin typeface="楷体" panose="02010609060101010101" pitchFamily="49" charset="-122"/>
                      <a:ea typeface="楷体" panose="02010609060101010101" pitchFamily="49" charset="-122"/>
                    </a:rPr>
                    <a:t>分邮票而支付</a:t>
                  </a:r>
                  <a14:m>
                    <m:oMath xmlns:m="http://schemas.openxmlformats.org/officeDocument/2006/math">
                      <m:r>
                        <a:rPr lang="en-US" altLang="zh-CN" b="1" i="1" smtClean="0">
                          <a:solidFill>
                            <a:schemeClr val="accent2">
                              <a:lumMod val="50000"/>
                            </a:schemeClr>
                          </a:solidFill>
                          <a:latin typeface="Cambria Math" panose="02040503050406030204" pitchFamily="18" charset="0"/>
                          <a:ea typeface="楷体" panose="02010609060101010101" pitchFamily="49" charset="-122"/>
                        </a:rPr>
                        <m:t>𝒌</m:t>
                      </m:r>
                      <m:r>
                        <a:rPr lang="en-US" altLang="zh-CN" b="1" i="1">
                          <a:solidFill>
                            <a:schemeClr val="accent2">
                              <a:lumMod val="50000"/>
                            </a:schemeClr>
                          </a:solidFill>
                          <a:latin typeface="Cambria Math" panose="02040503050406030204" pitchFamily="18" charset="0"/>
                          <a:ea typeface="楷体" panose="02010609060101010101" pitchFamily="49" charset="-122"/>
                        </a:rPr>
                        <m:t>+</m:t>
                      </m:r>
                      <m:r>
                        <a:rPr lang="en-US" altLang="zh-CN" b="1" i="1" smtClean="0">
                          <a:solidFill>
                            <a:schemeClr val="accent2">
                              <a:lumMod val="50000"/>
                            </a:schemeClr>
                          </a:solidFill>
                          <a:latin typeface="Cambria Math" panose="02040503050406030204" pitchFamily="18" charset="0"/>
                          <a:ea typeface="楷体" panose="02010609060101010101" pitchFamily="49" charset="-122"/>
                        </a:rPr>
                        <m:t>𝟏</m:t>
                      </m:r>
                    </m:oMath>
                  </a14:m>
                  <a:r>
                    <a:rPr lang="zh-CN" altLang="en-US" b="1">
                      <a:solidFill>
                        <a:schemeClr val="accent2">
                          <a:lumMod val="50000"/>
                        </a:schemeClr>
                      </a:solidFill>
                      <a:latin typeface="楷体" panose="02010609060101010101" pitchFamily="49" charset="-122"/>
                      <a:ea typeface="楷体" panose="02010609060101010101" pitchFamily="49" charset="-122"/>
                    </a:rPr>
                    <a:t>分邮资</a:t>
                  </a:r>
                </a:p>
              </p:txBody>
            </p:sp>
          </mc:Choice>
          <mc:Fallback xmlns="">
            <p:sp>
              <p:nvSpPr>
                <p:cNvPr id="2" name="文本框 1">
                  <a:extLst>
                    <a:ext uri="{FF2B5EF4-FFF2-40B4-BE49-F238E27FC236}">
                      <a16:creationId xmlns:a16="http://schemas.microsoft.com/office/drawing/2014/main" id="{8EAAABEE-A8DB-4D6B-A21F-175D6C1147C1}"/>
                    </a:ext>
                  </a:extLst>
                </p:cNvPr>
                <p:cNvSpPr txBox="1">
                  <a:spLocks noRot="1" noChangeAspect="1" noMove="1" noResize="1" noEditPoints="1" noAdjustHandles="1" noChangeArrowheads="1" noChangeShapeType="1" noTextEdit="1"/>
                </p:cNvSpPr>
                <p:nvPr/>
              </p:nvSpPr>
              <p:spPr>
                <a:xfrm>
                  <a:off x="652359" y="2578238"/>
                  <a:ext cx="10887280" cy="3473130"/>
                </a:xfrm>
                <a:prstGeom prst="rect">
                  <a:avLst/>
                </a:prstGeom>
                <a:blipFill>
                  <a:blip r:embed="rId3"/>
                  <a:stretch>
                    <a:fillRect l="-560" t="-1228" b="-2456"/>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BED5B494-7BD1-4259-95CB-188B9567C36A}"/>
                </a:ext>
              </a:extLst>
            </p:cNvPr>
            <p:cNvCxnSpPr/>
            <p:nvPr/>
          </p:nvCxnSpPr>
          <p:spPr>
            <a:xfrm>
              <a:off x="3670757" y="3822060"/>
              <a:ext cx="1322262"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EAB102C-8EDE-4F4D-BAA5-17A094FBF93B}"/>
                </a:ext>
              </a:extLst>
            </p:cNvPr>
            <p:cNvCxnSpPr>
              <a:cxnSpLocks/>
            </p:cNvCxnSpPr>
            <p:nvPr/>
          </p:nvCxnSpPr>
          <p:spPr>
            <a:xfrm>
              <a:off x="8651715" y="3829734"/>
              <a:ext cx="1847439"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0EA8FAE-E0F3-4DA7-AAB7-5D72724AC85B}"/>
                </a:ext>
              </a:extLst>
            </p:cNvPr>
            <p:cNvCxnSpPr/>
            <p:nvPr/>
          </p:nvCxnSpPr>
          <p:spPr>
            <a:xfrm>
              <a:off x="5394302" y="5091695"/>
              <a:ext cx="572322"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122661D-7B39-4933-AFCC-FC7C0AF0BC85}"/>
                </a:ext>
              </a:extLst>
            </p:cNvPr>
            <p:cNvCxnSpPr/>
            <p:nvPr/>
          </p:nvCxnSpPr>
          <p:spPr>
            <a:xfrm>
              <a:off x="7513649" y="5091695"/>
              <a:ext cx="572322"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35F1B27-C0FA-4DC6-BDAA-BB2BAF2B2469}"/>
                </a:ext>
              </a:extLst>
            </p:cNvPr>
            <p:cNvCxnSpPr>
              <a:cxnSpLocks/>
            </p:cNvCxnSpPr>
            <p:nvPr/>
          </p:nvCxnSpPr>
          <p:spPr>
            <a:xfrm>
              <a:off x="5342771" y="5941408"/>
              <a:ext cx="669902"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B76F855-4CED-4C9C-BE50-BBD3741DDF9A}"/>
                </a:ext>
              </a:extLst>
            </p:cNvPr>
            <p:cNvCxnSpPr>
              <a:cxnSpLocks/>
            </p:cNvCxnSpPr>
            <p:nvPr/>
          </p:nvCxnSpPr>
          <p:spPr>
            <a:xfrm>
              <a:off x="7555312" y="5941408"/>
              <a:ext cx="75322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3216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25</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归纳法：引导从特殊到一般</a:t>
            </a:r>
          </a:p>
        </p:txBody>
      </p:sp>
      <p:sp>
        <p:nvSpPr>
          <p:cNvPr id="11" name="文本框 10">
            <a:extLst>
              <a:ext uri="{FF2B5EF4-FFF2-40B4-BE49-F238E27FC236}">
                <a16:creationId xmlns:a16="http://schemas.microsoft.com/office/drawing/2014/main" id="{7945C07A-CFF9-4B32-8B14-EEDA82E54812}"/>
              </a:ext>
            </a:extLst>
          </p:cNvPr>
          <p:cNvSpPr txBox="1"/>
          <p:nvPr/>
        </p:nvSpPr>
        <p:spPr>
          <a:xfrm>
            <a:off x="598637" y="1176797"/>
            <a:ext cx="714577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a:t>
            </a:r>
            <a:r>
              <a:rPr lang="en-US" altLang="zh-CN" sz="2400" b="1">
                <a:solidFill>
                  <a:srgbClr val="002060"/>
                </a:solidFill>
                <a:latin typeface="楷体" panose="02010609060101010101" pitchFamily="49" charset="-122"/>
                <a:ea typeface="楷体" panose="02010609060101010101" pitchFamily="49" charset="-122"/>
              </a:rPr>
              <a:t>11</a:t>
            </a:r>
            <a:r>
              <a:rPr lang="zh-CN" altLang="en-US" sz="2400" b="1">
                <a:solidFill>
                  <a:srgbClr val="002060"/>
                </a:solidFill>
                <a:latin typeface="楷体" panose="02010609060101010101" pitchFamily="49" charset="-122"/>
                <a:ea typeface="楷体" panose="02010609060101010101" pitchFamily="49" charset="-122"/>
              </a:rPr>
              <a:t>的自然数都可表示成两个合数的和。</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EB8D7B6-D79A-474D-AB2B-9F2F8E0D4A34}"/>
                  </a:ext>
                </a:extLst>
              </p:cNvPr>
              <p:cNvSpPr txBox="1"/>
              <p:nvPr/>
            </p:nvSpPr>
            <p:spPr>
              <a:xfrm>
                <a:off x="598635" y="2033637"/>
                <a:ext cx="8881267" cy="3939540"/>
              </a:xfrm>
              <a:prstGeom prst="rect">
                <a:avLst/>
              </a:prstGeom>
              <a:solidFill>
                <a:schemeClr val="accent6">
                  <a:lumMod val="20000"/>
                  <a:lumOff val="80000"/>
                  <a:alpha val="25000"/>
                </a:schemeClr>
              </a:solidFill>
            </p:spPr>
            <p:txBody>
              <a:bodyPr wrap="square" rtlCol="0">
                <a:spAutoFit/>
              </a:bodyPr>
              <a:lstStyle/>
              <a:p>
                <a:pPr algn="ctr">
                  <a:spcBef>
                    <a:spcPts val="600"/>
                  </a:spcBef>
                  <a:spcAft>
                    <a:spcPts val="600"/>
                  </a:spcAft>
                </a:pPr>
                <a:r>
                  <a:rPr lang="zh-CN" altLang="en-US" sz="2000" b="1">
                    <a:solidFill>
                      <a:srgbClr val="C00000"/>
                    </a:solidFill>
                  </a:rPr>
                  <a:t>用强归纳法证明大于等于</a:t>
                </a:r>
                <a:r>
                  <a:rPr lang="en-US" altLang="zh-CN" sz="2000" b="1">
                    <a:solidFill>
                      <a:srgbClr val="C00000"/>
                    </a:solidFill>
                  </a:rPr>
                  <a:t>12</a:t>
                </a:r>
                <a:r>
                  <a:rPr lang="zh-CN" altLang="en-US" sz="2000" b="1">
                    <a:solidFill>
                      <a:srgbClr val="C00000"/>
                    </a:solidFill>
                  </a:rPr>
                  <a:t>的自然数可表示成一个合数和一个偶合数的和</a:t>
                </a:r>
                <a:endParaRPr lang="en-US" altLang="zh-CN" sz="2000" b="1">
                  <a:solidFill>
                    <a:srgbClr val="C00000"/>
                  </a:solidFill>
                </a:endParaRPr>
              </a:p>
              <a:p>
                <a:pPr marL="342900" indent="-342900">
                  <a:spcBef>
                    <a:spcPts val="600"/>
                  </a:spcBef>
                  <a:spcAft>
                    <a:spcPts val="600"/>
                  </a:spcAft>
                  <a:buFont typeface="Arial" panose="020B0604020202020204" pitchFamily="34" charset="0"/>
                  <a:buChar char="•"/>
                </a:pPr>
                <a:r>
                  <a:rPr lang="zh-CN" altLang="en-US" sz="2000" b="1">
                    <a:solidFill>
                      <a:srgbClr val="002060"/>
                    </a:solidFill>
                    <a:latin typeface="楷体" panose="02010609060101010101" pitchFamily="49" charset="-122"/>
                    <a:ea typeface="楷体" panose="02010609060101010101" pitchFamily="49" charset="-122"/>
                  </a:rPr>
                  <a:t>令</a:t>
                </a:r>
                <a14:m>
                  <m:oMath xmlns:m="http://schemas.openxmlformats.org/officeDocument/2006/math">
                    <m:r>
                      <a:rPr lang="en-US" altLang="zh-CN" sz="2000" b="1" i="1" smtClean="0">
                        <a:solidFill>
                          <a:srgbClr val="002060"/>
                        </a:solidFill>
                        <a:latin typeface="Cambria Math" panose="02040503050406030204" pitchFamily="18" charset="0"/>
                      </a:rPr>
                      <m:t>𝑷</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𝒏</m:t>
                    </m:r>
                    <m:r>
                      <a:rPr lang="en-US" altLang="zh-CN" sz="2000" b="1" i="1" smtClean="0">
                        <a:solidFill>
                          <a:srgbClr val="002060"/>
                        </a:solidFill>
                        <a:latin typeface="Cambria Math" panose="02040503050406030204" pitchFamily="18" charset="0"/>
                      </a:rPr>
                      <m:t>)</m:t>
                    </m:r>
                  </m:oMath>
                </a14:m>
                <a:r>
                  <a:rPr lang="zh-CN" altLang="en-US" sz="2000" b="1">
                    <a:solidFill>
                      <a:srgbClr val="002060"/>
                    </a:solidFill>
                    <a:latin typeface="楷体" panose="02010609060101010101" pitchFamily="49" charset="-122"/>
                    <a:ea typeface="楷体" panose="02010609060101010101" pitchFamily="49" charset="-122"/>
                  </a:rPr>
                  <a:t>是“存在合数</a:t>
                </a:r>
                <a14:m>
                  <m:oMath xmlns:m="http://schemas.openxmlformats.org/officeDocument/2006/math">
                    <m:r>
                      <a:rPr lang="en-US" altLang="zh-CN" sz="2000" b="1" i="1" smtClean="0">
                        <a:solidFill>
                          <a:srgbClr val="002060"/>
                        </a:solidFill>
                        <a:latin typeface="Cambria Math" panose="02040503050406030204" pitchFamily="18" charset="0"/>
                      </a:rPr>
                      <m:t>𝒎</m:t>
                    </m:r>
                  </m:oMath>
                </a14:m>
                <a:r>
                  <a:rPr lang="zh-CN" altLang="en-US" sz="20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000" b="1" i="1" smtClean="0">
                        <a:solidFill>
                          <a:srgbClr val="002060"/>
                        </a:solidFill>
                        <a:latin typeface="Cambria Math" panose="02040503050406030204" pitchFamily="18" charset="0"/>
                      </a:rPr>
                      <m:t>𝒌</m:t>
                    </m:r>
                  </m:oMath>
                </a14:m>
                <a:r>
                  <a:rPr lang="zh-CN" altLang="en-US" sz="2000" b="1">
                    <a:solidFill>
                      <a:srgbClr val="002060"/>
                    </a:solidFill>
                    <a:latin typeface="楷体" panose="02010609060101010101" pitchFamily="49" charset="-122"/>
                    <a:ea typeface="楷体" panose="02010609060101010101" pitchFamily="49" charset="-122"/>
                  </a:rPr>
                  <a:t>且</a:t>
                </a:r>
                <a14:m>
                  <m:oMath xmlns:m="http://schemas.openxmlformats.org/officeDocument/2006/math">
                    <m:r>
                      <a:rPr lang="en-US" altLang="zh-CN" sz="2000" b="1" i="1" smtClean="0">
                        <a:solidFill>
                          <a:srgbClr val="002060"/>
                        </a:solidFill>
                        <a:latin typeface="Cambria Math" panose="02040503050406030204" pitchFamily="18" charset="0"/>
                      </a:rPr>
                      <m:t>𝒎</m:t>
                    </m:r>
                  </m:oMath>
                </a14:m>
                <a:r>
                  <a:rPr lang="zh-CN" altLang="en-US" sz="2000" b="1">
                    <a:solidFill>
                      <a:srgbClr val="002060"/>
                    </a:solidFill>
                    <a:latin typeface="楷体" panose="02010609060101010101" pitchFamily="49" charset="-122"/>
                    <a:ea typeface="楷体" panose="02010609060101010101" pitchFamily="49" charset="-122"/>
                  </a:rPr>
                  <a:t>是偶数，使得</a:t>
                </a:r>
                <a14:m>
                  <m:oMath xmlns:m="http://schemas.openxmlformats.org/officeDocument/2006/math">
                    <m:r>
                      <a:rPr lang="en-US" altLang="zh-CN" sz="2000" b="1" i="1" smtClean="0">
                        <a:solidFill>
                          <a:srgbClr val="002060"/>
                        </a:solidFill>
                        <a:latin typeface="Cambria Math" panose="02040503050406030204" pitchFamily="18" charset="0"/>
                      </a:rPr>
                      <m:t>𝒏</m:t>
                    </m:r>
                    <m:r>
                      <a:rPr lang="en-US" altLang="zh-CN" sz="2000" b="1" i="1" smtClean="0">
                        <a:solidFill>
                          <a:srgbClr val="002060"/>
                        </a:solidFill>
                        <a:latin typeface="Cambria Math" panose="02040503050406030204" pitchFamily="18" charset="0"/>
                      </a:rPr>
                      <m:t> = </m:t>
                    </m:r>
                    <m:r>
                      <a:rPr lang="en-US" altLang="zh-CN" sz="2000" b="1" i="1">
                        <a:solidFill>
                          <a:srgbClr val="002060"/>
                        </a:solidFill>
                        <a:latin typeface="Cambria Math" panose="02040503050406030204" pitchFamily="18" charset="0"/>
                      </a:rPr>
                      <m:t>𝒎</m:t>
                    </m:r>
                    <m:r>
                      <a:rPr lang="en-US" altLang="zh-CN" sz="2000" b="1" i="1">
                        <a:solidFill>
                          <a:srgbClr val="002060"/>
                        </a:solidFill>
                        <a:latin typeface="Cambria Math" panose="02040503050406030204" pitchFamily="18" charset="0"/>
                      </a:rPr>
                      <m:t>+</m:t>
                    </m:r>
                    <m:r>
                      <a:rPr lang="en-US" altLang="zh-CN" sz="2000" b="1" i="1" smtClean="0">
                        <a:solidFill>
                          <a:srgbClr val="002060"/>
                        </a:solidFill>
                        <a:latin typeface="Cambria Math" panose="02040503050406030204" pitchFamily="18" charset="0"/>
                      </a:rPr>
                      <m:t>𝒌</m:t>
                    </m:r>
                  </m:oMath>
                </a14:m>
                <a:r>
                  <a:rPr lang="en-US" altLang="zh-CN" sz="2000" b="1">
                    <a:solidFill>
                      <a:srgbClr val="002060"/>
                    </a:solidFill>
                    <a:latin typeface="楷体" panose="02010609060101010101" pitchFamily="49" charset="-122"/>
                    <a:ea typeface="楷体" panose="02010609060101010101" pitchFamily="49" charset="-122"/>
                  </a:rPr>
                  <a:t>”</a:t>
                </a:r>
              </a:p>
              <a:p>
                <a:pPr marL="800100" lvl="1"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归纳基：验证</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𝟏𝟐</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𝟏𝟑</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𝟏𝟒</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𝟏𝟓</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a:t>
                </a:r>
              </a:p>
              <a:p>
                <a:pPr marL="800100" lvl="1"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归纳步：对任意</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𝟏𝟓</m:t>
                    </m:r>
                  </m:oMath>
                </a14:m>
                <a:r>
                  <a:rPr lang="zh-CN" altLang="en-US" sz="2000" b="1">
                    <a:solidFill>
                      <a:schemeClr val="accent6">
                        <a:lumMod val="50000"/>
                      </a:schemeClr>
                    </a:solidFill>
                  </a:rPr>
                  <a:t>，利用归纳假设</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成立证明</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成立</a:t>
                </a:r>
              </a:p>
              <a:p>
                <a:pPr marL="342900" indent="-342900">
                  <a:spcBef>
                    <a:spcPts val="600"/>
                  </a:spcBef>
                  <a:spcAft>
                    <a:spcPts val="300"/>
                  </a:spcAft>
                  <a:buFont typeface="Arial" panose="020B0604020202020204" pitchFamily="34" charset="0"/>
                  <a:buChar char="•"/>
                </a:pPr>
                <a:r>
                  <a:rPr lang="zh-CN" altLang="en-US" sz="2000" b="1">
                    <a:solidFill>
                      <a:srgbClr val="002060"/>
                    </a:solidFill>
                    <a:latin typeface="楷体" panose="02010609060101010101" pitchFamily="49" charset="-122"/>
                    <a:ea typeface="楷体" panose="02010609060101010101" pitchFamily="49" charset="-122"/>
                  </a:rPr>
                  <a:t>通过上述归纳证明可导出一个一般性的存在证明：对</a:t>
                </a:r>
                <a14:m>
                  <m:oMath xmlns:m="http://schemas.openxmlformats.org/officeDocument/2006/math">
                    <m:r>
                      <a:rPr lang="en-US" altLang="zh-CN" sz="2000" b="1" i="1" smtClean="0">
                        <a:solidFill>
                          <a:srgbClr val="002060"/>
                        </a:solidFill>
                        <a:latin typeface="Cambria Math" panose="02040503050406030204" pitchFamily="18" charset="0"/>
                      </a:rPr>
                      <m:t>𝒏</m:t>
                    </m:r>
                    <m:r>
                      <a:rPr lang="en-US" altLang="zh-CN" sz="2000" b="1" i="1">
                        <a:solidFill>
                          <a:srgbClr val="002060"/>
                        </a:solidFill>
                        <a:latin typeface="Cambria Math" panose="02040503050406030204" pitchFamily="18" charset="0"/>
                      </a:rPr>
                      <m:t>≥</m:t>
                    </m:r>
                    <m:r>
                      <a:rPr lang="en-US" altLang="zh-CN" sz="2000" b="1" i="1" smtClean="0">
                        <a:solidFill>
                          <a:srgbClr val="002060"/>
                        </a:solidFill>
                        <a:latin typeface="Cambria Math" panose="02040503050406030204" pitchFamily="18" charset="0"/>
                      </a:rPr>
                      <m:t>𝟏𝟐</m:t>
                    </m:r>
                  </m:oMath>
                </a14:m>
                <a:r>
                  <a:rPr lang="zh-CN" altLang="en-US" sz="2000" b="1">
                    <a:solidFill>
                      <a:srgbClr val="002060"/>
                    </a:solidFill>
                    <a:latin typeface="楷体" panose="02010609060101010101" pitchFamily="49" charset="-122"/>
                    <a:ea typeface="楷体" panose="02010609060101010101" pitchFamily="49" charset="-122"/>
                  </a:rPr>
                  <a:t>，</a:t>
                </a:r>
              </a:p>
              <a:p>
                <a:pPr marL="914400" lvl="1" indent="-457200">
                  <a:spcBef>
                    <a:spcPts val="600"/>
                  </a:spcBef>
                  <a:spcAft>
                    <a:spcPts val="300"/>
                  </a:spcAft>
                  <a:buFont typeface="+mj-lt"/>
                  <a:buAutoNum type="arabicPeriod"/>
                </a:pPr>
                <a:r>
                  <a:rPr lang="zh-CN" altLang="en-US" sz="2000" b="1">
                    <a:solidFill>
                      <a:schemeClr val="accent6">
                        <a:lumMod val="50000"/>
                      </a:schemeClr>
                    </a:solidFill>
                  </a:rPr>
                  <a:t>当</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𝒏</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𝟒</m:t>
                    </m:r>
                    <m:r>
                      <a:rPr lang="en-US" altLang="zh-CN" sz="2000" b="1" i="1" smtClean="0">
                        <a:solidFill>
                          <a:schemeClr val="accent6">
                            <a:lumMod val="50000"/>
                          </a:schemeClr>
                        </a:solidFill>
                        <a:latin typeface="Cambria Math" panose="02040503050406030204" pitchFamily="18" charset="0"/>
                      </a:rPr>
                      <m:t>𝒌</m:t>
                    </m:r>
                  </m:oMath>
                </a14:m>
                <a:r>
                  <a:rPr lang="zh-CN" altLang="en-US" sz="2000" b="1">
                    <a:solidFill>
                      <a:schemeClr val="accent6">
                        <a:lumMod val="50000"/>
                      </a:schemeClr>
                    </a:solidFill>
                  </a:rPr>
                  <a:t>，这里</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，则            </a:t>
                </a:r>
                <a:r>
                  <a:rPr lang="en-US" altLang="zh-CN" sz="2000" b="1">
                    <a:solidFill>
                      <a:srgbClr val="C00000"/>
                    </a:solidFill>
                  </a:rPr>
                  <a:t>(1)</a:t>
                </a:r>
              </a:p>
              <a:p>
                <a:pPr marL="914400" lvl="1" indent="-457200">
                  <a:spcBef>
                    <a:spcPts val="600"/>
                  </a:spcBef>
                  <a:spcAft>
                    <a:spcPts val="300"/>
                  </a:spcAft>
                  <a:buFont typeface="+mj-lt"/>
                  <a:buAutoNum type="arabicPeriod"/>
                </a:pPr>
                <a:r>
                  <a:rPr lang="zh-CN" altLang="en-US" sz="2000" b="1">
                    <a:solidFill>
                      <a:schemeClr val="accent6">
                        <a:lumMod val="50000"/>
                      </a:schemeClr>
                    </a:solidFill>
                  </a:rPr>
                  <a:t>当</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𝒏</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𝟒</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𝟏</m:t>
                    </m:r>
                  </m:oMath>
                </a14:m>
                <a:r>
                  <a:rPr lang="zh-CN" altLang="en-US" sz="2000" b="1">
                    <a:solidFill>
                      <a:schemeClr val="accent6">
                        <a:lumMod val="50000"/>
                      </a:schemeClr>
                    </a:solidFill>
                  </a:rPr>
                  <a:t>，这里</a:t>
                </a:r>
                <a14:m>
                  <m:oMath xmlns:m="http://schemas.openxmlformats.org/officeDocument/2006/math">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，则            </a:t>
                </a:r>
                <a:r>
                  <a:rPr lang="en-US" altLang="zh-CN" sz="2000" b="1">
                    <a:solidFill>
                      <a:srgbClr val="C00000"/>
                    </a:solidFill>
                  </a:rPr>
                  <a:t>(2)</a:t>
                </a:r>
              </a:p>
              <a:p>
                <a:pPr marL="914400" lvl="1" indent="-457200">
                  <a:spcBef>
                    <a:spcPts val="600"/>
                  </a:spcBef>
                  <a:spcAft>
                    <a:spcPts val="300"/>
                  </a:spcAft>
                  <a:buFont typeface="+mj-lt"/>
                  <a:buAutoNum type="arabicPeriod"/>
                </a:pPr>
                <a:r>
                  <a:rPr lang="zh-CN" altLang="en-US" sz="2000" b="1">
                    <a:solidFill>
                      <a:schemeClr val="accent6">
                        <a:lumMod val="50000"/>
                      </a:schemeClr>
                    </a:solidFill>
                  </a:rPr>
                  <a:t>当</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𝒏</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𝟒</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𝟐</m:t>
                    </m:r>
                  </m:oMath>
                </a14:m>
                <a:r>
                  <a:rPr lang="zh-CN" altLang="en-US" sz="2000" b="1">
                    <a:solidFill>
                      <a:schemeClr val="accent6">
                        <a:lumMod val="50000"/>
                      </a:schemeClr>
                    </a:solidFill>
                  </a:rPr>
                  <a:t>，这里</a:t>
                </a:r>
                <a14:m>
                  <m:oMath xmlns:m="http://schemas.openxmlformats.org/officeDocument/2006/math">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，则            </a:t>
                </a:r>
                <a:r>
                  <a:rPr lang="en-US" altLang="zh-CN" sz="2000" b="1">
                    <a:solidFill>
                      <a:srgbClr val="C00000"/>
                    </a:solidFill>
                  </a:rPr>
                  <a:t>(3)</a:t>
                </a:r>
              </a:p>
              <a:p>
                <a:pPr marL="914400" lvl="1" indent="-457200">
                  <a:spcBef>
                    <a:spcPts val="600"/>
                  </a:spcBef>
                  <a:spcAft>
                    <a:spcPts val="300"/>
                  </a:spcAft>
                  <a:buFont typeface="+mj-lt"/>
                  <a:buAutoNum type="arabicPeriod"/>
                </a:pPr>
                <a:r>
                  <a:rPr lang="zh-CN" altLang="en-US" sz="2000" b="1">
                    <a:solidFill>
                      <a:schemeClr val="accent6">
                        <a:lumMod val="50000"/>
                      </a:schemeClr>
                    </a:solidFill>
                  </a:rPr>
                  <a:t>当</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𝒏</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𝟒</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，这里</a:t>
                </a:r>
                <a14:m>
                  <m:oMath xmlns:m="http://schemas.openxmlformats.org/officeDocument/2006/math">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，则</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𝒏</m:t>
                    </m:r>
                  </m:oMath>
                </a14:m>
                <a:r>
                  <a:rPr lang="en-US" altLang="zh-CN" sz="2000" b="1">
                    <a:solidFill>
                      <a:schemeClr val="accent2">
                        <a:lumMod val="50000"/>
                      </a:schemeClr>
                    </a:solidFill>
                  </a:rPr>
                  <a:t> = </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𝟐</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𝟐</m:t>
                    </m:r>
                    <m:r>
                      <a:rPr lang="en-US" altLang="zh-CN" sz="2000" b="1" i="1" smtClean="0">
                        <a:solidFill>
                          <a:schemeClr val="accent2">
                            <a:lumMod val="50000"/>
                          </a:schemeClr>
                        </a:solidFill>
                        <a:latin typeface="Cambria Math" panose="02040503050406030204" pitchFamily="18" charset="0"/>
                      </a:rPr>
                      <m:t>𝒌</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𝟑</m:t>
                    </m:r>
                    <m:r>
                      <a:rPr lang="en-US" altLang="zh-CN" sz="2000" b="1" i="1">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𝟗</m:t>
                    </m:r>
                  </m:oMath>
                </a14:m>
                <a:endParaRPr lang="en-US" altLang="zh-CN" b="1"/>
              </a:p>
            </p:txBody>
          </p:sp>
        </mc:Choice>
        <mc:Fallback xmlns="">
          <p:sp>
            <p:nvSpPr>
              <p:cNvPr id="2" name="文本框 1">
                <a:extLst>
                  <a:ext uri="{FF2B5EF4-FFF2-40B4-BE49-F238E27FC236}">
                    <a16:creationId xmlns:a16="http://schemas.microsoft.com/office/drawing/2014/main" id="{5EB8D7B6-D79A-474D-AB2B-9F2F8E0D4A34}"/>
                  </a:ext>
                </a:extLst>
              </p:cNvPr>
              <p:cNvSpPr txBox="1">
                <a:spLocks noRot="1" noChangeAspect="1" noMove="1" noResize="1" noEditPoints="1" noAdjustHandles="1" noChangeArrowheads="1" noChangeShapeType="1" noTextEdit="1"/>
              </p:cNvSpPr>
              <p:nvPr/>
            </p:nvSpPr>
            <p:spPr>
              <a:xfrm>
                <a:off x="598635" y="2033637"/>
                <a:ext cx="8881267" cy="3939540"/>
              </a:xfrm>
              <a:prstGeom prst="rect">
                <a:avLst/>
              </a:prstGeom>
              <a:blipFill>
                <a:blip r:embed="rId2"/>
                <a:stretch>
                  <a:fillRect l="-618" t="-929" r="-480" b="-185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95223AAC-AE5D-4411-A4A7-7511231D1CF5}"/>
              </a:ext>
            </a:extLst>
          </p:cNvPr>
          <p:cNvSpPr txBox="1"/>
          <p:nvPr/>
        </p:nvSpPr>
        <p:spPr>
          <a:xfrm>
            <a:off x="9545283" y="3147542"/>
            <a:ext cx="1795908" cy="369332"/>
          </a:xfrm>
          <a:prstGeom prst="rect">
            <a:avLst/>
          </a:prstGeom>
          <a:solidFill>
            <a:schemeClr val="accent4">
              <a:lumMod val="20000"/>
              <a:lumOff val="80000"/>
            </a:schemeClr>
          </a:solidFill>
        </p:spPr>
        <p:txBody>
          <a:bodyPr wrap="square" rtlCol="0">
            <a:spAutoFit/>
          </a:bodyPr>
          <a:lstStyle/>
          <a:p>
            <a:r>
              <a:rPr lang="zh-CN" altLang="en-US" b="1">
                <a:solidFill>
                  <a:schemeClr val="accent4">
                    <a:lumMod val="50000"/>
                  </a:schemeClr>
                </a:solidFill>
              </a:rPr>
              <a:t>详细证明见教材</a:t>
            </a:r>
          </a:p>
        </p:txBody>
      </p:sp>
      <p:cxnSp>
        <p:nvCxnSpPr>
          <p:cNvPr id="12" name="直接连接符 11">
            <a:extLst>
              <a:ext uri="{FF2B5EF4-FFF2-40B4-BE49-F238E27FC236}">
                <a16:creationId xmlns:a16="http://schemas.microsoft.com/office/drawing/2014/main" id="{F89DC1ED-C116-4AE0-8E0E-8BA6FC53B209}"/>
              </a:ext>
            </a:extLst>
          </p:cNvPr>
          <p:cNvCxnSpPr/>
          <p:nvPr/>
        </p:nvCxnSpPr>
        <p:spPr>
          <a:xfrm>
            <a:off x="4604892" y="4611471"/>
            <a:ext cx="1868271"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D255EB1-3C91-429D-B420-4FBB897F7F90}"/>
              </a:ext>
            </a:extLst>
          </p:cNvPr>
          <p:cNvCxnSpPr>
            <a:cxnSpLocks/>
          </p:cNvCxnSpPr>
          <p:nvPr/>
        </p:nvCxnSpPr>
        <p:spPr>
          <a:xfrm>
            <a:off x="5039268" y="5046743"/>
            <a:ext cx="194043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525E101-0475-46FB-BD0B-78AD2D3A8DCB}"/>
              </a:ext>
            </a:extLst>
          </p:cNvPr>
          <p:cNvCxnSpPr>
            <a:cxnSpLocks/>
          </p:cNvCxnSpPr>
          <p:nvPr/>
        </p:nvCxnSpPr>
        <p:spPr>
          <a:xfrm>
            <a:off x="5045645" y="5455701"/>
            <a:ext cx="199984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335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第二数学归纳法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26</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归纳法：引导从特殊到一般</a:t>
            </a:r>
          </a:p>
        </p:txBody>
      </p:sp>
      <p:sp>
        <p:nvSpPr>
          <p:cNvPr id="11" name="文本框 10">
            <a:extLst>
              <a:ext uri="{FF2B5EF4-FFF2-40B4-BE49-F238E27FC236}">
                <a16:creationId xmlns:a16="http://schemas.microsoft.com/office/drawing/2014/main" id="{7945C07A-CFF9-4B32-8B14-EEDA82E54812}"/>
              </a:ext>
            </a:extLst>
          </p:cNvPr>
          <p:cNvSpPr txBox="1"/>
          <p:nvPr/>
        </p:nvSpPr>
        <p:spPr>
          <a:xfrm>
            <a:off x="598637" y="1176797"/>
            <a:ext cx="714577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a:t>
            </a:r>
            <a:r>
              <a:rPr lang="en-US" altLang="zh-CN" sz="2400" b="1">
                <a:solidFill>
                  <a:srgbClr val="002060"/>
                </a:solidFill>
                <a:latin typeface="楷体" panose="02010609060101010101" pitchFamily="49" charset="-122"/>
                <a:ea typeface="楷体" panose="02010609060101010101" pitchFamily="49" charset="-122"/>
              </a:rPr>
              <a:t>11</a:t>
            </a:r>
            <a:r>
              <a:rPr lang="zh-CN" altLang="en-US" sz="2400" b="1">
                <a:solidFill>
                  <a:srgbClr val="002060"/>
                </a:solidFill>
                <a:latin typeface="楷体" panose="02010609060101010101" pitchFamily="49" charset="-122"/>
                <a:ea typeface="楷体" panose="02010609060101010101" pitchFamily="49" charset="-122"/>
              </a:rPr>
              <a:t>的自然数都可表示成两个合数的和。</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EB8D7B6-D79A-474D-AB2B-9F2F8E0D4A34}"/>
                  </a:ext>
                </a:extLst>
              </p:cNvPr>
              <p:cNvSpPr txBox="1"/>
              <p:nvPr/>
            </p:nvSpPr>
            <p:spPr>
              <a:xfrm>
                <a:off x="598635" y="2033637"/>
                <a:ext cx="8881267" cy="3939540"/>
              </a:xfrm>
              <a:prstGeom prst="rect">
                <a:avLst/>
              </a:prstGeom>
              <a:solidFill>
                <a:schemeClr val="accent6">
                  <a:lumMod val="20000"/>
                  <a:lumOff val="80000"/>
                  <a:alpha val="25000"/>
                </a:schemeClr>
              </a:solidFill>
            </p:spPr>
            <p:txBody>
              <a:bodyPr wrap="square" rtlCol="0">
                <a:spAutoFit/>
              </a:bodyPr>
              <a:lstStyle/>
              <a:p>
                <a:pPr algn="ctr">
                  <a:spcBef>
                    <a:spcPts val="600"/>
                  </a:spcBef>
                  <a:spcAft>
                    <a:spcPts val="600"/>
                  </a:spcAft>
                </a:pPr>
                <a:r>
                  <a:rPr lang="zh-CN" altLang="en-US" sz="2000" b="1">
                    <a:solidFill>
                      <a:srgbClr val="C00000"/>
                    </a:solidFill>
                  </a:rPr>
                  <a:t>用强归纳法证明大于等于</a:t>
                </a:r>
                <a:r>
                  <a:rPr lang="en-US" altLang="zh-CN" sz="2000" b="1">
                    <a:solidFill>
                      <a:srgbClr val="C00000"/>
                    </a:solidFill>
                  </a:rPr>
                  <a:t>12</a:t>
                </a:r>
                <a:r>
                  <a:rPr lang="zh-CN" altLang="en-US" sz="2000" b="1">
                    <a:solidFill>
                      <a:srgbClr val="C00000"/>
                    </a:solidFill>
                  </a:rPr>
                  <a:t>的自然数可表示成一个合数和一个偶合数的和</a:t>
                </a:r>
                <a:endParaRPr lang="en-US" altLang="zh-CN" sz="2000" b="1">
                  <a:solidFill>
                    <a:srgbClr val="C00000"/>
                  </a:solidFill>
                </a:endParaRPr>
              </a:p>
              <a:p>
                <a:pPr marL="342900" indent="-342900">
                  <a:spcBef>
                    <a:spcPts val="600"/>
                  </a:spcBef>
                  <a:spcAft>
                    <a:spcPts val="600"/>
                  </a:spcAft>
                  <a:buFont typeface="Arial" panose="020B0604020202020204" pitchFamily="34" charset="0"/>
                  <a:buChar char="•"/>
                </a:pPr>
                <a:r>
                  <a:rPr lang="zh-CN" altLang="en-US" sz="2000" b="1">
                    <a:solidFill>
                      <a:srgbClr val="002060"/>
                    </a:solidFill>
                    <a:latin typeface="楷体" panose="02010609060101010101" pitchFamily="49" charset="-122"/>
                    <a:ea typeface="楷体" panose="02010609060101010101" pitchFamily="49" charset="-122"/>
                  </a:rPr>
                  <a:t>令</a:t>
                </a:r>
                <a14:m>
                  <m:oMath xmlns:m="http://schemas.openxmlformats.org/officeDocument/2006/math">
                    <m:r>
                      <a:rPr lang="en-US" altLang="zh-CN" sz="2000" b="1" i="1" smtClean="0">
                        <a:solidFill>
                          <a:srgbClr val="002060"/>
                        </a:solidFill>
                        <a:latin typeface="Cambria Math" panose="02040503050406030204" pitchFamily="18" charset="0"/>
                      </a:rPr>
                      <m:t>𝑷</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𝒏</m:t>
                    </m:r>
                    <m:r>
                      <a:rPr lang="en-US" altLang="zh-CN" sz="2000" b="1" i="1" smtClean="0">
                        <a:solidFill>
                          <a:srgbClr val="002060"/>
                        </a:solidFill>
                        <a:latin typeface="Cambria Math" panose="02040503050406030204" pitchFamily="18" charset="0"/>
                      </a:rPr>
                      <m:t>)</m:t>
                    </m:r>
                  </m:oMath>
                </a14:m>
                <a:r>
                  <a:rPr lang="zh-CN" altLang="en-US" sz="2000" b="1">
                    <a:solidFill>
                      <a:srgbClr val="002060"/>
                    </a:solidFill>
                    <a:latin typeface="楷体" panose="02010609060101010101" pitchFamily="49" charset="-122"/>
                    <a:ea typeface="楷体" panose="02010609060101010101" pitchFamily="49" charset="-122"/>
                  </a:rPr>
                  <a:t>是“存在合数</a:t>
                </a:r>
                <a14:m>
                  <m:oMath xmlns:m="http://schemas.openxmlformats.org/officeDocument/2006/math">
                    <m:r>
                      <a:rPr lang="en-US" altLang="zh-CN" sz="2000" b="1" i="1" smtClean="0">
                        <a:solidFill>
                          <a:srgbClr val="002060"/>
                        </a:solidFill>
                        <a:latin typeface="Cambria Math" panose="02040503050406030204" pitchFamily="18" charset="0"/>
                      </a:rPr>
                      <m:t>𝒎</m:t>
                    </m:r>
                  </m:oMath>
                </a14:m>
                <a:r>
                  <a:rPr lang="zh-CN" altLang="en-US" sz="20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000" b="1" i="1" smtClean="0">
                        <a:solidFill>
                          <a:srgbClr val="002060"/>
                        </a:solidFill>
                        <a:latin typeface="Cambria Math" panose="02040503050406030204" pitchFamily="18" charset="0"/>
                      </a:rPr>
                      <m:t>𝒌</m:t>
                    </m:r>
                  </m:oMath>
                </a14:m>
                <a:r>
                  <a:rPr lang="zh-CN" altLang="en-US" sz="2000" b="1">
                    <a:solidFill>
                      <a:srgbClr val="002060"/>
                    </a:solidFill>
                    <a:latin typeface="楷体" panose="02010609060101010101" pitchFamily="49" charset="-122"/>
                    <a:ea typeface="楷体" panose="02010609060101010101" pitchFamily="49" charset="-122"/>
                  </a:rPr>
                  <a:t>且</a:t>
                </a:r>
                <a14:m>
                  <m:oMath xmlns:m="http://schemas.openxmlformats.org/officeDocument/2006/math">
                    <m:r>
                      <a:rPr lang="en-US" altLang="zh-CN" sz="2000" b="1" i="1" smtClean="0">
                        <a:solidFill>
                          <a:srgbClr val="002060"/>
                        </a:solidFill>
                        <a:latin typeface="Cambria Math" panose="02040503050406030204" pitchFamily="18" charset="0"/>
                      </a:rPr>
                      <m:t>𝒎</m:t>
                    </m:r>
                  </m:oMath>
                </a14:m>
                <a:r>
                  <a:rPr lang="zh-CN" altLang="en-US" sz="2000" b="1">
                    <a:solidFill>
                      <a:srgbClr val="002060"/>
                    </a:solidFill>
                    <a:latin typeface="楷体" panose="02010609060101010101" pitchFamily="49" charset="-122"/>
                    <a:ea typeface="楷体" panose="02010609060101010101" pitchFamily="49" charset="-122"/>
                  </a:rPr>
                  <a:t>是偶数，使得</a:t>
                </a:r>
                <a14:m>
                  <m:oMath xmlns:m="http://schemas.openxmlformats.org/officeDocument/2006/math">
                    <m:r>
                      <a:rPr lang="en-US" altLang="zh-CN" sz="2000" b="1" i="1" smtClean="0">
                        <a:solidFill>
                          <a:srgbClr val="002060"/>
                        </a:solidFill>
                        <a:latin typeface="Cambria Math" panose="02040503050406030204" pitchFamily="18" charset="0"/>
                      </a:rPr>
                      <m:t>𝒏</m:t>
                    </m:r>
                    <m:r>
                      <a:rPr lang="en-US" altLang="zh-CN" sz="2000" b="1" i="1" smtClean="0">
                        <a:solidFill>
                          <a:srgbClr val="002060"/>
                        </a:solidFill>
                        <a:latin typeface="Cambria Math" panose="02040503050406030204" pitchFamily="18" charset="0"/>
                      </a:rPr>
                      <m:t> = </m:t>
                    </m:r>
                    <m:r>
                      <a:rPr lang="en-US" altLang="zh-CN" sz="2000" b="1" i="1">
                        <a:solidFill>
                          <a:srgbClr val="002060"/>
                        </a:solidFill>
                        <a:latin typeface="Cambria Math" panose="02040503050406030204" pitchFamily="18" charset="0"/>
                      </a:rPr>
                      <m:t>𝒎</m:t>
                    </m:r>
                    <m:r>
                      <a:rPr lang="en-US" altLang="zh-CN" sz="2000" b="1" i="1">
                        <a:solidFill>
                          <a:srgbClr val="002060"/>
                        </a:solidFill>
                        <a:latin typeface="Cambria Math" panose="02040503050406030204" pitchFamily="18" charset="0"/>
                      </a:rPr>
                      <m:t>+</m:t>
                    </m:r>
                    <m:r>
                      <a:rPr lang="en-US" altLang="zh-CN" sz="2000" b="1" i="1" smtClean="0">
                        <a:solidFill>
                          <a:srgbClr val="002060"/>
                        </a:solidFill>
                        <a:latin typeface="Cambria Math" panose="02040503050406030204" pitchFamily="18" charset="0"/>
                      </a:rPr>
                      <m:t>𝒌</m:t>
                    </m:r>
                  </m:oMath>
                </a14:m>
                <a:r>
                  <a:rPr lang="en-US" altLang="zh-CN" sz="2000" b="1">
                    <a:solidFill>
                      <a:srgbClr val="002060"/>
                    </a:solidFill>
                    <a:latin typeface="楷体" panose="02010609060101010101" pitchFamily="49" charset="-122"/>
                    <a:ea typeface="楷体" panose="02010609060101010101" pitchFamily="49" charset="-122"/>
                  </a:rPr>
                  <a:t>”</a:t>
                </a:r>
              </a:p>
              <a:p>
                <a:pPr marL="800100" lvl="1"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归纳基：验证</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𝟏𝟐</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𝟏𝟑</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𝟏𝟒</m:t>
                    </m:r>
                    <m:r>
                      <a:rPr lang="en-US" altLang="zh-CN" sz="2000" b="1" i="1">
                        <a:solidFill>
                          <a:schemeClr val="accent6">
                            <a:lumMod val="50000"/>
                          </a:schemeClr>
                        </a:solidFill>
                        <a:latin typeface="Cambria Math" panose="02040503050406030204" pitchFamily="18" charset="0"/>
                      </a:rPr>
                      <m:t>), </m:t>
                    </m:r>
                    <m:r>
                      <a:rPr lang="en-US" altLang="zh-CN" sz="2000" b="1" i="1">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𝟏𝟓</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a:t>
                </a:r>
              </a:p>
              <a:p>
                <a:pPr marL="800100" lvl="1"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归纳步：对任意</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𝟏𝟓</m:t>
                    </m:r>
                  </m:oMath>
                </a14:m>
                <a:r>
                  <a:rPr lang="zh-CN" altLang="en-US" sz="2000" b="1">
                    <a:solidFill>
                      <a:schemeClr val="accent6">
                        <a:lumMod val="50000"/>
                      </a:schemeClr>
                    </a:solidFill>
                  </a:rPr>
                  <a:t>，利用归纳假设</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成立证明</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𝟏</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成立</a:t>
                </a:r>
              </a:p>
              <a:p>
                <a:pPr marL="342900" indent="-342900">
                  <a:spcBef>
                    <a:spcPts val="600"/>
                  </a:spcBef>
                  <a:spcAft>
                    <a:spcPts val="300"/>
                  </a:spcAft>
                  <a:buFont typeface="Arial" panose="020B0604020202020204" pitchFamily="34" charset="0"/>
                  <a:buChar char="•"/>
                </a:pPr>
                <a:r>
                  <a:rPr lang="zh-CN" altLang="en-US" sz="2000" b="1">
                    <a:solidFill>
                      <a:srgbClr val="002060"/>
                    </a:solidFill>
                    <a:latin typeface="楷体" panose="02010609060101010101" pitchFamily="49" charset="-122"/>
                    <a:ea typeface="楷体" panose="02010609060101010101" pitchFamily="49" charset="-122"/>
                  </a:rPr>
                  <a:t>通过上述归纳证明可导出一个一般性的存在证明：对</a:t>
                </a:r>
                <a14:m>
                  <m:oMath xmlns:m="http://schemas.openxmlformats.org/officeDocument/2006/math">
                    <m:r>
                      <a:rPr lang="en-US" altLang="zh-CN" sz="2000" b="1" i="1" smtClean="0">
                        <a:solidFill>
                          <a:srgbClr val="002060"/>
                        </a:solidFill>
                        <a:latin typeface="Cambria Math" panose="02040503050406030204" pitchFamily="18" charset="0"/>
                      </a:rPr>
                      <m:t>𝒏</m:t>
                    </m:r>
                    <m:r>
                      <a:rPr lang="en-US" altLang="zh-CN" sz="2000" b="1" i="1">
                        <a:solidFill>
                          <a:srgbClr val="002060"/>
                        </a:solidFill>
                        <a:latin typeface="Cambria Math" panose="02040503050406030204" pitchFamily="18" charset="0"/>
                      </a:rPr>
                      <m:t>≥</m:t>
                    </m:r>
                    <m:r>
                      <a:rPr lang="en-US" altLang="zh-CN" sz="2000" b="1" i="1" smtClean="0">
                        <a:solidFill>
                          <a:srgbClr val="002060"/>
                        </a:solidFill>
                        <a:latin typeface="Cambria Math" panose="02040503050406030204" pitchFamily="18" charset="0"/>
                      </a:rPr>
                      <m:t>𝟏𝟐</m:t>
                    </m:r>
                  </m:oMath>
                </a14:m>
                <a:r>
                  <a:rPr lang="zh-CN" altLang="en-US" sz="2000" b="1">
                    <a:solidFill>
                      <a:srgbClr val="002060"/>
                    </a:solidFill>
                    <a:latin typeface="楷体" panose="02010609060101010101" pitchFamily="49" charset="-122"/>
                    <a:ea typeface="楷体" panose="02010609060101010101" pitchFamily="49" charset="-122"/>
                  </a:rPr>
                  <a:t>，</a:t>
                </a:r>
              </a:p>
              <a:p>
                <a:pPr marL="914400" lvl="1" indent="-457200">
                  <a:spcBef>
                    <a:spcPts val="600"/>
                  </a:spcBef>
                  <a:spcAft>
                    <a:spcPts val="300"/>
                  </a:spcAft>
                  <a:buFont typeface="+mj-lt"/>
                  <a:buAutoNum type="arabicPeriod"/>
                </a:pPr>
                <a:r>
                  <a:rPr lang="zh-CN" altLang="en-US" sz="2000" b="1">
                    <a:solidFill>
                      <a:schemeClr val="accent6">
                        <a:lumMod val="50000"/>
                      </a:schemeClr>
                    </a:solidFill>
                  </a:rPr>
                  <a:t>当</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𝒏</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𝟒</m:t>
                    </m:r>
                    <m:r>
                      <a:rPr lang="en-US" altLang="zh-CN" sz="2000" b="1" i="1" smtClean="0">
                        <a:solidFill>
                          <a:schemeClr val="accent6">
                            <a:lumMod val="50000"/>
                          </a:schemeClr>
                        </a:solidFill>
                        <a:latin typeface="Cambria Math" panose="02040503050406030204" pitchFamily="18" charset="0"/>
                      </a:rPr>
                      <m:t>𝒌</m:t>
                    </m:r>
                  </m:oMath>
                </a14:m>
                <a:r>
                  <a:rPr lang="zh-CN" altLang="en-US" sz="2000" b="1">
                    <a:solidFill>
                      <a:schemeClr val="accent6">
                        <a:lumMod val="50000"/>
                      </a:schemeClr>
                    </a:solidFill>
                  </a:rPr>
                  <a:t>，这里</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，则</a:t>
                </a:r>
                <a14:m>
                  <m:oMath xmlns:m="http://schemas.openxmlformats.org/officeDocument/2006/math">
                    <m:r>
                      <a:rPr lang="en-US" altLang="zh-CN" sz="2000" b="1" i="1" smtClean="0">
                        <a:solidFill>
                          <a:srgbClr val="C00000"/>
                        </a:solidFill>
                        <a:latin typeface="Cambria Math" panose="02040503050406030204" pitchFamily="18" charset="0"/>
                      </a:rPr>
                      <m:t>𝒏</m:t>
                    </m:r>
                  </m:oMath>
                </a14:m>
                <a:r>
                  <a:rPr lang="en-US" altLang="zh-CN" sz="2000" b="1">
                    <a:solidFill>
                      <a:srgbClr val="C00000"/>
                    </a:solidFill>
                  </a:rPr>
                  <a:t> = </a:t>
                </a:r>
                <a14:m>
                  <m:oMath xmlns:m="http://schemas.openxmlformats.org/officeDocument/2006/math">
                    <m:r>
                      <a:rPr lang="en-US" altLang="zh-CN" sz="2000" b="1" i="1" smtClean="0">
                        <a:solidFill>
                          <a:srgbClr val="C00000"/>
                        </a:solidFill>
                        <a:latin typeface="Cambria Math" panose="02040503050406030204" pitchFamily="18" charset="0"/>
                      </a:rPr>
                      <m:t>𝟒</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𝒌</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𝟏</m:t>
                    </m:r>
                    <m:r>
                      <a:rPr lang="en-US" altLang="zh-CN" sz="2000" b="1" i="1">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𝟒</m:t>
                    </m:r>
                  </m:oMath>
                </a14:m>
                <a:endParaRPr lang="en-US" altLang="zh-CN" sz="2000" b="1">
                  <a:solidFill>
                    <a:srgbClr val="C00000"/>
                  </a:solidFill>
                </a:endParaRPr>
              </a:p>
              <a:p>
                <a:pPr marL="914400" lvl="1" indent="-457200">
                  <a:spcBef>
                    <a:spcPts val="600"/>
                  </a:spcBef>
                  <a:spcAft>
                    <a:spcPts val="300"/>
                  </a:spcAft>
                  <a:buFont typeface="+mj-lt"/>
                  <a:buAutoNum type="arabicPeriod"/>
                </a:pPr>
                <a:r>
                  <a:rPr lang="zh-CN" altLang="en-US" sz="2000" b="1">
                    <a:solidFill>
                      <a:schemeClr val="accent6">
                        <a:lumMod val="50000"/>
                      </a:schemeClr>
                    </a:solidFill>
                  </a:rPr>
                  <a:t>当</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𝒏</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𝟒</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𝟏</m:t>
                    </m:r>
                  </m:oMath>
                </a14:m>
                <a:r>
                  <a:rPr lang="zh-CN" altLang="en-US" sz="2000" b="1">
                    <a:solidFill>
                      <a:schemeClr val="accent6">
                        <a:lumMod val="50000"/>
                      </a:schemeClr>
                    </a:solidFill>
                  </a:rPr>
                  <a:t>，这里</a:t>
                </a:r>
                <a14:m>
                  <m:oMath xmlns:m="http://schemas.openxmlformats.org/officeDocument/2006/math">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，则</a:t>
                </a:r>
                <a14:m>
                  <m:oMath xmlns:m="http://schemas.openxmlformats.org/officeDocument/2006/math">
                    <m:r>
                      <a:rPr lang="en-US" altLang="zh-CN" sz="2000" b="1" i="1" smtClean="0">
                        <a:solidFill>
                          <a:srgbClr val="C00000"/>
                        </a:solidFill>
                        <a:latin typeface="Cambria Math" panose="02040503050406030204" pitchFamily="18" charset="0"/>
                      </a:rPr>
                      <m:t>𝒏</m:t>
                    </m:r>
                  </m:oMath>
                </a14:m>
                <a:r>
                  <a:rPr lang="en-US" altLang="zh-CN" sz="2000" b="1">
                    <a:solidFill>
                      <a:srgbClr val="C00000"/>
                    </a:solidFill>
                  </a:rPr>
                  <a:t> = </a:t>
                </a:r>
                <a14:m>
                  <m:oMath xmlns:m="http://schemas.openxmlformats.org/officeDocument/2006/math">
                    <m:r>
                      <a:rPr lang="en-US" altLang="zh-CN" sz="2000" b="1" i="1" smtClean="0">
                        <a:solidFill>
                          <a:srgbClr val="C00000"/>
                        </a:solidFill>
                        <a:latin typeface="Cambria Math" panose="02040503050406030204" pitchFamily="18" charset="0"/>
                      </a:rPr>
                      <m:t>𝟒</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𝒌</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𝟐</m:t>
                    </m:r>
                    <m:r>
                      <a:rPr lang="en-US" altLang="zh-CN" sz="2000" b="1" i="1">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𝟗</m:t>
                    </m:r>
                  </m:oMath>
                </a14:m>
                <a:endParaRPr lang="en-US" altLang="zh-CN" sz="2000" b="1">
                  <a:solidFill>
                    <a:srgbClr val="C00000"/>
                  </a:solidFill>
                </a:endParaRPr>
              </a:p>
              <a:p>
                <a:pPr marL="914400" lvl="1" indent="-457200">
                  <a:spcBef>
                    <a:spcPts val="600"/>
                  </a:spcBef>
                  <a:spcAft>
                    <a:spcPts val="300"/>
                  </a:spcAft>
                  <a:buFont typeface="+mj-lt"/>
                  <a:buAutoNum type="arabicPeriod"/>
                </a:pPr>
                <a:r>
                  <a:rPr lang="zh-CN" altLang="en-US" sz="2000" b="1">
                    <a:solidFill>
                      <a:schemeClr val="accent6">
                        <a:lumMod val="50000"/>
                      </a:schemeClr>
                    </a:solidFill>
                  </a:rPr>
                  <a:t>当</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𝒏</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𝟒</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𝟐</m:t>
                    </m:r>
                  </m:oMath>
                </a14:m>
                <a:r>
                  <a:rPr lang="zh-CN" altLang="en-US" sz="2000" b="1">
                    <a:solidFill>
                      <a:schemeClr val="accent6">
                        <a:lumMod val="50000"/>
                      </a:schemeClr>
                    </a:solidFill>
                  </a:rPr>
                  <a:t>，这里</a:t>
                </a:r>
                <a14:m>
                  <m:oMath xmlns:m="http://schemas.openxmlformats.org/officeDocument/2006/math">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，则</a:t>
                </a:r>
                <a14:m>
                  <m:oMath xmlns:m="http://schemas.openxmlformats.org/officeDocument/2006/math">
                    <m:r>
                      <a:rPr lang="en-US" altLang="zh-CN" sz="2000" b="1" i="1" smtClean="0">
                        <a:solidFill>
                          <a:srgbClr val="C00000"/>
                        </a:solidFill>
                        <a:latin typeface="Cambria Math" panose="02040503050406030204" pitchFamily="18" charset="0"/>
                      </a:rPr>
                      <m:t>𝒏</m:t>
                    </m:r>
                  </m:oMath>
                </a14:m>
                <a:r>
                  <a:rPr lang="en-US" altLang="zh-CN" sz="2000" b="1">
                    <a:solidFill>
                      <a:srgbClr val="C00000"/>
                    </a:solidFill>
                  </a:rPr>
                  <a:t> = </a:t>
                </a:r>
                <a14:m>
                  <m:oMath xmlns:m="http://schemas.openxmlformats.org/officeDocument/2006/math">
                    <m:r>
                      <a:rPr lang="en-US" altLang="zh-CN" sz="2000" b="1" i="1" smtClean="0">
                        <a:solidFill>
                          <a:srgbClr val="C00000"/>
                        </a:solidFill>
                        <a:latin typeface="Cambria Math" panose="02040503050406030204" pitchFamily="18" charset="0"/>
                      </a:rPr>
                      <m:t>𝟒</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𝒌</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𝟐</m:t>
                    </m:r>
                    <m:r>
                      <a:rPr lang="en-US" altLang="zh-CN" sz="2000" b="1" i="1">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𝟏𝟎</m:t>
                    </m:r>
                  </m:oMath>
                </a14:m>
                <a:endParaRPr lang="en-US" altLang="zh-CN" sz="2000" b="1">
                  <a:solidFill>
                    <a:schemeClr val="accent6">
                      <a:lumMod val="50000"/>
                    </a:schemeClr>
                  </a:solidFill>
                </a:endParaRPr>
              </a:p>
              <a:p>
                <a:pPr marL="914400" lvl="1" indent="-457200">
                  <a:spcBef>
                    <a:spcPts val="600"/>
                  </a:spcBef>
                  <a:spcAft>
                    <a:spcPts val="300"/>
                  </a:spcAft>
                  <a:buFont typeface="+mj-lt"/>
                  <a:buAutoNum type="arabicPeriod"/>
                </a:pPr>
                <a:r>
                  <a:rPr lang="zh-CN" altLang="en-US" sz="2000" b="1">
                    <a:solidFill>
                      <a:schemeClr val="accent6">
                        <a:lumMod val="50000"/>
                      </a:schemeClr>
                    </a:solidFill>
                  </a:rPr>
                  <a:t>当</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𝒏</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𝟒</m:t>
                    </m:r>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smtClean="0">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，这里</a:t>
                </a:r>
                <a14:m>
                  <m:oMath xmlns:m="http://schemas.openxmlformats.org/officeDocument/2006/math">
                    <m:r>
                      <a:rPr lang="en-US" altLang="zh-CN" sz="2000" b="1" i="1">
                        <a:solidFill>
                          <a:schemeClr val="accent6">
                            <a:lumMod val="50000"/>
                          </a:schemeClr>
                        </a:solidFill>
                        <a:latin typeface="Cambria Math" panose="02040503050406030204" pitchFamily="18" charset="0"/>
                      </a:rPr>
                      <m:t>𝒌</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𝟑</m:t>
                    </m:r>
                  </m:oMath>
                </a14:m>
                <a:r>
                  <a:rPr lang="zh-CN" altLang="en-US" sz="2000" b="1">
                    <a:solidFill>
                      <a:schemeClr val="accent6">
                        <a:lumMod val="50000"/>
                      </a:schemeClr>
                    </a:solidFill>
                  </a:rPr>
                  <a:t>，则</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𝒏</m:t>
                    </m:r>
                  </m:oMath>
                </a14:m>
                <a:r>
                  <a:rPr lang="en-US" altLang="zh-CN" sz="2000" b="1">
                    <a:solidFill>
                      <a:schemeClr val="accent2">
                        <a:lumMod val="50000"/>
                      </a:schemeClr>
                    </a:solidFill>
                  </a:rPr>
                  <a:t> = </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𝟐</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𝟐</m:t>
                    </m:r>
                    <m:r>
                      <a:rPr lang="en-US" altLang="zh-CN" sz="2000" b="1" i="1" smtClean="0">
                        <a:solidFill>
                          <a:schemeClr val="accent2">
                            <a:lumMod val="50000"/>
                          </a:schemeClr>
                        </a:solidFill>
                        <a:latin typeface="Cambria Math" panose="02040503050406030204" pitchFamily="18" charset="0"/>
                      </a:rPr>
                      <m:t>𝒌</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𝟑</m:t>
                    </m:r>
                    <m:r>
                      <a:rPr lang="en-US" altLang="zh-CN" sz="2000" b="1" i="1">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𝟗</m:t>
                    </m:r>
                  </m:oMath>
                </a14:m>
                <a:endParaRPr lang="en-US" altLang="zh-CN" b="1"/>
              </a:p>
            </p:txBody>
          </p:sp>
        </mc:Choice>
        <mc:Fallback xmlns="">
          <p:sp>
            <p:nvSpPr>
              <p:cNvPr id="2" name="文本框 1">
                <a:extLst>
                  <a:ext uri="{FF2B5EF4-FFF2-40B4-BE49-F238E27FC236}">
                    <a16:creationId xmlns:a16="http://schemas.microsoft.com/office/drawing/2014/main" id="{5EB8D7B6-D79A-474D-AB2B-9F2F8E0D4A34}"/>
                  </a:ext>
                </a:extLst>
              </p:cNvPr>
              <p:cNvSpPr txBox="1">
                <a:spLocks noRot="1" noChangeAspect="1" noMove="1" noResize="1" noEditPoints="1" noAdjustHandles="1" noChangeArrowheads="1" noChangeShapeType="1" noTextEdit="1"/>
              </p:cNvSpPr>
              <p:nvPr/>
            </p:nvSpPr>
            <p:spPr>
              <a:xfrm>
                <a:off x="598635" y="2033637"/>
                <a:ext cx="8881267" cy="3939540"/>
              </a:xfrm>
              <a:prstGeom prst="rect">
                <a:avLst/>
              </a:prstGeom>
              <a:blipFill>
                <a:blip r:embed="rId4"/>
                <a:stretch>
                  <a:fillRect l="-618" t="-929" r="-480" b="-1858"/>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3781E5D5-E8BC-4F5F-83AA-60B91E6E4D8A}"/>
              </a:ext>
            </a:extLst>
          </p:cNvPr>
          <p:cNvSpPr txBox="1"/>
          <p:nvPr/>
        </p:nvSpPr>
        <p:spPr>
          <a:xfrm>
            <a:off x="7392956" y="4421964"/>
            <a:ext cx="4114800" cy="1474443"/>
          </a:xfrm>
          <a:prstGeom prst="rect">
            <a:avLst/>
          </a:prstGeom>
          <a:solidFill>
            <a:schemeClr val="accent2">
              <a:lumMod val="20000"/>
              <a:lumOff val="80000"/>
            </a:schemeClr>
          </a:solidFill>
        </p:spPr>
        <p:txBody>
          <a:bodyPr wrap="square" rtlCol="0">
            <a:spAutoFit/>
          </a:bodyPr>
          <a:lstStyle/>
          <a:p>
            <a:pPr>
              <a:lnSpc>
                <a:spcPts val="2600"/>
              </a:lnSpc>
              <a:spcBef>
                <a:spcPts val="600"/>
              </a:spcBef>
            </a:pPr>
            <a:r>
              <a:rPr lang="zh-CN" altLang="en-US" b="1">
                <a:solidFill>
                  <a:srgbClr val="002060"/>
                </a:solidFill>
                <a:latin typeface="楷体" panose="02010609060101010101" pitchFamily="49" charset="-122"/>
                <a:ea typeface="楷体" panose="02010609060101010101" pitchFamily="49" charset="-122"/>
              </a:rPr>
              <a:t>数学归纳法本质上是从一般到特殊的演绎推理，而非从特殊到一般的归纳推理</a:t>
            </a:r>
            <a:endParaRPr lang="en-US" altLang="zh-CN" b="1">
              <a:solidFill>
                <a:srgbClr val="002060"/>
              </a:solidFill>
              <a:latin typeface="楷体" panose="02010609060101010101" pitchFamily="49" charset="-122"/>
              <a:ea typeface="楷体" panose="02010609060101010101" pitchFamily="49" charset="-122"/>
            </a:endParaRPr>
          </a:p>
          <a:p>
            <a:pPr marL="285750" indent="-285750">
              <a:lnSpc>
                <a:spcPts val="2400"/>
              </a:lnSpc>
              <a:spcBef>
                <a:spcPts val="600"/>
              </a:spcBef>
              <a:buFont typeface="Arial" panose="020B0604020202020204" pitchFamily="34" charset="0"/>
              <a:buChar char="•"/>
            </a:pPr>
            <a:r>
              <a:rPr lang="zh-CN" altLang="en-US" sz="1600" b="1">
                <a:solidFill>
                  <a:schemeClr val="accent2">
                    <a:lumMod val="50000"/>
                  </a:schemeClr>
                </a:solidFill>
              </a:rPr>
              <a:t>但从归纳基到归纳步的证明往往会引导人们从特殊到一般地思考命题是否成立</a:t>
            </a:r>
          </a:p>
        </p:txBody>
      </p:sp>
      <p:sp>
        <p:nvSpPr>
          <p:cNvPr id="4" name="文本框 3">
            <a:extLst>
              <a:ext uri="{FF2B5EF4-FFF2-40B4-BE49-F238E27FC236}">
                <a16:creationId xmlns:a16="http://schemas.microsoft.com/office/drawing/2014/main" id="{95223AAC-AE5D-4411-A4A7-7511231D1CF5}"/>
              </a:ext>
            </a:extLst>
          </p:cNvPr>
          <p:cNvSpPr txBox="1"/>
          <p:nvPr/>
        </p:nvSpPr>
        <p:spPr>
          <a:xfrm>
            <a:off x="9545283" y="3147542"/>
            <a:ext cx="1795908" cy="369332"/>
          </a:xfrm>
          <a:prstGeom prst="rect">
            <a:avLst/>
          </a:prstGeom>
          <a:solidFill>
            <a:schemeClr val="accent4">
              <a:lumMod val="20000"/>
              <a:lumOff val="80000"/>
            </a:schemeClr>
          </a:solidFill>
        </p:spPr>
        <p:txBody>
          <a:bodyPr wrap="square" rtlCol="0">
            <a:spAutoFit/>
          </a:bodyPr>
          <a:lstStyle/>
          <a:p>
            <a:r>
              <a:rPr lang="zh-CN" altLang="en-US" b="1">
                <a:solidFill>
                  <a:schemeClr val="accent4">
                    <a:lumMod val="50000"/>
                  </a:schemeClr>
                </a:solidFill>
              </a:rPr>
              <a:t>详细证明见教材</a:t>
            </a:r>
          </a:p>
        </p:txBody>
      </p:sp>
      <p:cxnSp>
        <p:nvCxnSpPr>
          <p:cNvPr id="12" name="直接连接符 11">
            <a:extLst>
              <a:ext uri="{FF2B5EF4-FFF2-40B4-BE49-F238E27FC236}">
                <a16:creationId xmlns:a16="http://schemas.microsoft.com/office/drawing/2014/main" id="{F89DC1ED-C116-4AE0-8E0E-8BA6FC53B209}"/>
              </a:ext>
            </a:extLst>
          </p:cNvPr>
          <p:cNvCxnSpPr/>
          <p:nvPr/>
        </p:nvCxnSpPr>
        <p:spPr>
          <a:xfrm>
            <a:off x="4604892" y="4611471"/>
            <a:ext cx="1868271"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ED255EB1-3C91-429D-B420-4FBB897F7F90}"/>
              </a:ext>
            </a:extLst>
          </p:cNvPr>
          <p:cNvCxnSpPr>
            <a:cxnSpLocks/>
          </p:cNvCxnSpPr>
          <p:nvPr/>
        </p:nvCxnSpPr>
        <p:spPr>
          <a:xfrm>
            <a:off x="5039268" y="5046743"/>
            <a:ext cx="194043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525E101-0475-46FB-BD0B-78AD2D3A8DCB}"/>
              </a:ext>
            </a:extLst>
          </p:cNvPr>
          <p:cNvCxnSpPr>
            <a:cxnSpLocks/>
          </p:cNvCxnSpPr>
          <p:nvPr/>
        </p:nvCxnSpPr>
        <p:spPr>
          <a:xfrm>
            <a:off x="5045645" y="5455701"/>
            <a:ext cx="199984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082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91646C22-BFA0-4263-ADC6-D1CE69BFEFF6}" type="slidenum">
              <a:rPr lang="en-US" altLang="zh-CN" smtClean="0">
                <a:latin typeface="Arial" panose="020B0604020202020204" pitchFamily="34" charset="0"/>
                <a:ea typeface="楷体" panose="02010609060101010101" pitchFamily="49" charset="-122"/>
                <a:cs typeface="Arial" panose="020B0604020202020204" pitchFamily="34" charset="0"/>
              </a:rPr>
              <a:t>27</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内容提要</a:t>
            </a:r>
          </a:p>
        </p:txBody>
      </p:sp>
      <p:sp>
        <p:nvSpPr>
          <p:cNvPr id="2" name="文本框 1">
            <a:extLst>
              <a:ext uri="{FF2B5EF4-FFF2-40B4-BE49-F238E27FC236}">
                <a16:creationId xmlns:a16="http://schemas.microsoft.com/office/drawing/2014/main" id="{85BA4EFF-667B-4FC6-8446-13B52B94D7E0}"/>
              </a:ext>
            </a:extLst>
          </p:cNvPr>
          <p:cNvSpPr txBox="1"/>
          <p:nvPr/>
        </p:nvSpPr>
        <p:spPr>
          <a:xfrm>
            <a:off x="1107232" y="1448010"/>
            <a:ext cx="4733731" cy="3547125"/>
          </a:xfrm>
          <a:prstGeom prst="rect">
            <a:avLst/>
          </a:prstGeom>
          <a:noFill/>
        </p:spPr>
        <p:txBody>
          <a:bodyPr wrap="square" rtlCol="0">
            <a:spAutoFit/>
          </a:bodyPr>
          <a:lstStyle/>
          <a:p>
            <a:pPr>
              <a:lnSpc>
                <a:spcPct val="250000"/>
              </a:lnSpc>
            </a:pPr>
            <a:r>
              <a:rPr lang="zh-CN" altLang="en-US" sz="3200" b="1">
                <a:solidFill>
                  <a:schemeClr val="bg2">
                    <a:lumMod val="90000"/>
                  </a:schemeClr>
                </a:solidFill>
                <a:latin typeface="仿宋" panose="02010609060101010101" pitchFamily="49" charset="-122"/>
                <a:ea typeface="仿宋" panose="02010609060101010101" pitchFamily="49" charset="-122"/>
              </a:rPr>
              <a:t>第一数学归纳法</a:t>
            </a:r>
            <a:endParaRPr lang="en-US" altLang="zh-CN" sz="3200" b="1">
              <a:solidFill>
                <a:schemeClr val="bg2">
                  <a:lumMod val="90000"/>
                </a:schemeClr>
              </a:solidFill>
              <a:latin typeface="仿宋" panose="02010609060101010101" pitchFamily="49" charset="-122"/>
              <a:ea typeface="仿宋" panose="02010609060101010101" pitchFamily="49" charset="-122"/>
            </a:endParaRPr>
          </a:p>
          <a:p>
            <a:pPr>
              <a:lnSpc>
                <a:spcPct val="250000"/>
              </a:lnSpc>
            </a:pPr>
            <a:r>
              <a:rPr lang="zh-CN" altLang="en-US" sz="3200" b="1">
                <a:solidFill>
                  <a:schemeClr val="bg2">
                    <a:lumMod val="90000"/>
                  </a:schemeClr>
                </a:solidFill>
                <a:latin typeface="仿宋" panose="02010609060101010101" pitchFamily="49" charset="-122"/>
                <a:ea typeface="仿宋" panose="02010609060101010101" pitchFamily="49" charset="-122"/>
              </a:rPr>
              <a:t>第二数学归纳法</a:t>
            </a:r>
            <a:endParaRPr lang="en-US" altLang="zh-CN" sz="3200" b="1">
              <a:solidFill>
                <a:schemeClr val="bg2">
                  <a:lumMod val="90000"/>
                </a:schemeClr>
              </a:solidFill>
              <a:latin typeface="仿宋" panose="02010609060101010101" pitchFamily="49" charset="-122"/>
              <a:ea typeface="仿宋" panose="02010609060101010101" pitchFamily="49" charset="-122"/>
            </a:endParaRPr>
          </a:p>
          <a:p>
            <a:pPr>
              <a:lnSpc>
                <a:spcPct val="250000"/>
              </a:lnSpc>
            </a:pPr>
            <a:r>
              <a:rPr lang="zh-CN" altLang="en-US" sz="3200" b="1">
                <a:solidFill>
                  <a:schemeClr val="accent6">
                    <a:lumMod val="50000"/>
                  </a:schemeClr>
                </a:solidFill>
                <a:latin typeface="仿宋" panose="02010609060101010101" pitchFamily="49" charset="-122"/>
                <a:ea typeface="仿宋" panose="02010609060101010101" pitchFamily="49" charset="-122"/>
              </a:rPr>
              <a:t>良序原理及应用</a:t>
            </a:r>
            <a:endParaRPr lang="en-US" altLang="zh-CN" sz="3200" b="1">
              <a:solidFill>
                <a:schemeClr val="accent6">
                  <a:lumMod val="50000"/>
                </a:schemeClr>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731270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良序原理及应用</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28</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良序原理</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59AF423-21CC-4C4E-8B84-A294EB665F2F}"/>
                  </a:ext>
                </a:extLst>
              </p:cNvPr>
              <p:cNvSpPr txBox="1"/>
              <p:nvPr/>
            </p:nvSpPr>
            <p:spPr>
              <a:xfrm>
                <a:off x="1293754" y="1294695"/>
                <a:ext cx="9604488" cy="1046440"/>
              </a:xfrm>
              <a:prstGeom prst="rect">
                <a:avLst/>
              </a:prstGeom>
              <a:solidFill>
                <a:schemeClr val="accent4">
                  <a:lumMod val="20000"/>
                  <a:lumOff val="80000"/>
                </a:schemeClr>
              </a:solidFill>
            </p:spPr>
            <p:txBody>
              <a:bodyPr wrap="square" rtlCol="0">
                <a:spAutoFit/>
              </a:bodyPr>
              <a:lstStyle/>
              <a:p>
                <a:pPr algn="ctr">
                  <a:spcBef>
                    <a:spcPts val="600"/>
                  </a:spcBef>
                  <a:spcAft>
                    <a:spcPts val="600"/>
                  </a:spcAft>
                </a:pPr>
                <a:r>
                  <a:rPr lang="zh-CN" altLang="en-US" sz="2800" b="1">
                    <a:solidFill>
                      <a:srgbClr val="C00000"/>
                    </a:solidFill>
                  </a:rPr>
                  <a:t>良序原理</a:t>
                </a:r>
                <a:r>
                  <a:rPr lang="en-US" altLang="zh-CN" sz="2800" b="1">
                    <a:solidFill>
                      <a:srgbClr val="C00000"/>
                    </a:solidFill>
                  </a:rPr>
                  <a:t>(well-ordering principle)</a:t>
                </a:r>
                <a:endParaRPr lang="zh-CN" altLang="en-US" sz="2800" b="1">
                  <a:solidFill>
                    <a:srgbClr val="C00000"/>
                  </a:solidFill>
                </a:endParaRPr>
              </a:p>
              <a:p>
                <a:pPr>
                  <a:spcBef>
                    <a:spcPts val="600"/>
                  </a:spcBef>
                  <a:spcAft>
                    <a:spcPts val="600"/>
                  </a:spcAft>
                </a:pPr>
                <a:r>
                  <a:rPr lang="zh-CN" altLang="en-US" sz="2400" b="1">
                    <a:solidFill>
                      <a:srgbClr val="002060"/>
                    </a:solidFill>
                    <a:latin typeface="楷体" panose="02010609060101010101" pitchFamily="49" charset="-122"/>
                    <a:ea typeface="楷体" panose="02010609060101010101" pitchFamily="49" charset="-122"/>
                  </a:rPr>
                  <a:t>自然数集</a:t>
                </a:r>
                <a14:m>
                  <m:oMath xmlns:m="http://schemas.openxmlformats.org/officeDocument/2006/math">
                    <m:r>
                      <a:rPr lang="en-US" altLang="zh-CN" sz="2400" b="1" i="1" smtClean="0">
                        <a:solidFill>
                          <a:srgbClr val="002060"/>
                        </a:solidFill>
                        <a:latin typeface="Cambria Math" panose="02040503050406030204" pitchFamily="18" charset="0"/>
                        <a:ea typeface="Cambria Math" panose="02040503050406030204" pitchFamily="18" charset="0"/>
                      </a:rPr>
                      <m:t>ℕ</m:t>
                    </m:r>
                  </m:oMath>
                </a14:m>
                <a:r>
                  <a:rPr lang="zh-CN" altLang="en-US" sz="2400" b="1">
                    <a:solidFill>
                      <a:srgbClr val="002060"/>
                    </a:solidFill>
                    <a:latin typeface="楷体" panose="02010609060101010101" pitchFamily="49" charset="-122"/>
                    <a:ea typeface="楷体" panose="02010609060101010101" pitchFamily="49" charset="-122"/>
                  </a:rPr>
                  <a:t>的良序性质：自然数集的任意</a:t>
                </a:r>
                <a:r>
                  <a:rPr lang="zh-CN" altLang="en-US" sz="2400" b="1">
                    <a:solidFill>
                      <a:srgbClr val="C00000"/>
                    </a:solidFill>
                    <a:latin typeface="+mn-ea"/>
                  </a:rPr>
                  <a:t>非空子集</a:t>
                </a:r>
                <a:r>
                  <a:rPr lang="zh-CN" altLang="en-US" sz="2400" b="1">
                    <a:solidFill>
                      <a:srgbClr val="002060"/>
                    </a:solidFill>
                    <a:latin typeface="楷体" panose="02010609060101010101" pitchFamily="49" charset="-122"/>
                    <a:ea typeface="楷体" panose="02010609060101010101" pitchFamily="49" charset="-122"/>
                  </a:rPr>
                  <a:t>都存在</a:t>
                </a:r>
                <a:r>
                  <a:rPr lang="zh-CN" altLang="en-US" sz="2400" b="1">
                    <a:solidFill>
                      <a:srgbClr val="C00000"/>
                    </a:solidFill>
                    <a:latin typeface="+mn-ea"/>
                  </a:rPr>
                  <a:t>最小的自然数</a:t>
                </a:r>
              </a:p>
            </p:txBody>
          </p:sp>
        </mc:Choice>
        <mc:Fallback xmlns="">
          <p:sp>
            <p:nvSpPr>
              <p:cNvPr id="2" name="文本框 1">
                <a:extLst>
                  <a:ext uri="{FF2B5EF4-FFF2-40B4-BE49-F238E27FC236}">
                    <a16:creationId xmlns:a16="http://schemas.microsoft.com/office/drawing/2014/main" id="{159AF423-21CC-4C4E-8B84-A294EB665F2F}"/>
                  </a:ext>
                </a:extLst>
              </p:cNvPr>
              <p:cNvSpPr txBox="1">
                <a:spLocks noRot="1" noChangeAspect="1" noMove="1" noResize="1" noEditPoints="1" noAdjustHandles="1" noChangeArrowheads="1" noChangeShapeType="1" noTextEdit="1"/>
              </p:cNvSpPr>
              <p:nvPr/>
            </p:nvSpPr>
            <p:spPr>
              <a:xfrm>
                <a:off x="1293754" y="1294695"/>
                <a:ext cx="9604488" cy="1046440"/>
              </a:xfrm>
              <a:prstGeom prst="rect">
                <a:avLst/>
              </a:prstGeom>
              <a:blipFill>
                <a:blip r:embed="rId2"/>
                <a:stretch>
                  <a:fillRect l="-952" t="-6395" r="-888" b="-133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3A681CC-6488-4797-80A6-B5A3F457B2C5}"/>
                  </a:ext>
                </a:extLst>
              </p:cNvPr>
              <p:cNvSpPr txBox="1"/>
              <p:nvPr/>
            </p:nvSpPr>
            <p:spPr>
              <a:xfrm>
                <a:off x="1792613" y="2738791"/>
                <a:ext cx="8606765" cy="2369880"/>
              </a:xfrm>
              <a:prstGeom prst="rect">
                <a:avLst/>
              </a:prstGeom>
              <a:solidFill>
                <a:schemeClr val="accent5">
                  <a:lumMod val="20000"/>
                  <a:lumOff val="80000"/>
                  <a:alpha val="50000"/>
                </a:schemeClr>
              </a:solidFill>
            </p:spPr>
            <p:txBody>
              <a:bodyPr wrap="square" rtlCol="0">
                <a:spAutoFit/>
              </a:bodyPr>
              <a:lstStyle/>
              <a:p>
                <a:pPr algn="ctr">
                  <a:spcBef>
                    <a:spcPts val="600"/>
                  </a:spcBef>
                  <a:spcAft>
                    <a:spcPts val="600"/>
                  </a:spcAft>
                </a:pPr>
                <a:r>
                  <a:rPr lang="zh-CN" altLang="en-US" sz="2400" b="1">
                    <a:solidFill>
                      <a:srgbClr val="C00000"/>
                    </a:solidFill>
                  </a:rPr>
                  <a:t>良序原理说明数学归纳法证明</a:t>
                </a:r>
                <a14:m>
                  <m:oMath xmlns:m="http://schemas.openxmlformats.org/officeDocument/2006/math">
                    <m:r>
                      <a:rPr lang="en-US" altLang="zh-CN" sz="2400" b="1" i="1" smtClean="0">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𝒏</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𝒄𝑷</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𝒏</m:t>
                        </m:r>
                      </m:e>
                    </m:d>
                  </m:oMath>
                </a14:m>
                <a:r>
                  <a:rPr lang="zh-CN" altLang="en-US" sz="2400" b="1">
                    <a:solidFill>
                      <a:srgbClr val="C00000"/>
                    </a:solidFill>
                  </a:rPr>
                  <a:t>的有效性</a:t>
                </a:r>
              </a:p>
              <a:p>
                <a:pPr>
                  <a:spcBef>
                    <a:spcPts val="600"/>
                  </a:spcBef>
                  <a:spcAft>
                    <a:spcPts val="600"/>
                  </a:spcAft>
                </a:pPr>
                <a:r>
                  <a:rPr lang="zh-CN" altLang="en-US" sz="2400" b="1">
                    <a:solidFill>
                      <a:srgbClr val="002060"/>
                    </a:solidFill>
                    <a:latin typeface="楷体" panose="02010609060101010101" pitchFamily="49" charset="-122"/>
                    <a:ea typeface="楷体" panose="02010609060101010101" pitchFamily="49" charset="-122"/>
                  </a:rPr>
                  <a:t>记</a:t>
                </a:r>
                <a14:m>
                  <m:oMath xmlns:m="http://schemas.openxmlformats.org/officeDocument/2006/math">
                    <m:r>
                      <a:rPr lang="en-US" altLang="zh-CN" sz="2400" b="1" i="1" smtClean="0">
                        <a:solidFill>
                          <a:srgbClr val="002060"/>
                        </a:solidFill>
                        <a:latin typeface="Cambria Math" panose="02040503050406030204" pitchFamily="18" charset="0"/>
                      </a:rPr>
                      <m:t>𝑺</m:t>
                    </m:r>
                    <m:r>
                      <a:rPr lang="en-US" altLang="zh-CN" sz="2400" b="1" i="1" smtClean="0">
                        <a:solidFill>
                          <a:srgbClr val="002060"/>
                        </a:solidFill>
                        <a:latin typeface="Cambria Math" panose="02040503050406030204" pitchFamily="18" charset="0"/>
                      </a:rPr>
                      <m:t> = </m:t>
                    </m:r>
                    <m:r>
                      <m:rPr>
                        <m:lit/>
                      </m:rPr>
                      <a:rPr lang="en-US" altLang="zh-CN" sz="2400" b="1" i="1">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𝒏</m:t>
                    </m:r>
                    <m:r>
                      <a:rPr lang="en-US" altLang="zh-CN" sz="2400" b="1" i="1">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ea typeface="Cambria Math" panose="02040503050406030204" pitchFamily="18" charset="0"/>
                      </a:rPr>
                      <m:t>ℕ</m:t>
                    </m:r>
                    <m:r>
                      <a:rPr lang="en-US" altLang="zh-CN" sz="2400" b="1" i="1">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𝒏</m:t>
                    </m:r>
                    <m:r>
                      <a:rPr lang="en-US" altLang="zh-CN" sz="2400" b="1" i="1" smtClean="0">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𝒄</m:t>
                    </m:r>
                    <m:r>
                      <a:rPr lang="en-US" altLang="zh-CN" sz="2400" b="1" i="1" smtClean="0">
                        <a:solidFill>
                          <a:srgbClr val="002060"/>
                        </a:solidFill>
                        <a:latin typeface="Cambria Math" panose="02040503050406030204" pitchFamily="18" charset="0"/>
                      </a:rPr>
                      <m:t>∧¬</m:t>
                    </m:r>
                    <m:r>
                      <a:rPr lang="en-US" altLang="zh-CN" sz="2400" b="1" i="1">
                        <a:solidFill>
                          <a:srgbClr val="002060"/>
                        </a:solidFill>
                        <a:latin typeface="Cambria Math" panose="02040503050406030204" pitchFamily="18" charset="0"/>
                      </a:rPr>
                      <m:t>𝑷</m:t>
                    </m:r>
                    <m:d>
                      <m:dPr>
                        <m:ctrlPr>
                          <a:rPr lang="en-US" altLang="zh-CN" sz="2400" b="1" i="1">
                            <a:solidFill>
                              <a:srgbClr val="002060"/>
                            </a:solidFill>
                            <a:latin typeface="Cambria Math" panose="02040503050406030204" pitchFamily="18" charset="0"/>
                          </a:rPr>
                        </m:ctrlPr>
                      </m:dPr>
                      <m:e>
                        <m:r>
                          <a:rPr lang="en-US" altLang="zh-CN" sz="2400" b="1" i="1">
                            <a:solidFill>
                              <a:srgbClr val="002060"/>
                            </a:solidFill>
                            <a:latin typeface="Cambria Math" panose="02040503050406030204" pitchFamily="18" charset="0"/>
                          </a:rPr>
                          <m:t>𝒏</m:t>
                        </m:r>
                      </m:e>
                    </m:d>
                    <m:r>
                      <m:rPr>
                        <m:lit/>
                      </m:rPr>
                      <a:rPr lang="en-US" altLang="zh-CN" sz="2400" b="1" i="1" smtClean="0">
                        <a:solidFill>
                          <a:srgbClr val="002060"/>
                        </a:solidFill>
                        <a:latin typeface="Cambria Math" panose="02040503050406030204" pitchFamily="18" charset="0"/>
                      </a:rPr>
                      <m:t>}</m:t>
                    </m:r>
                  </m:oMath>
                </a14:m>
                <a:endParaRPr lang="en-US" altLang="zh-CN" sz="2400" b="1">
                  <a:solidFill>
                    <a:srgbClr val="002060"/>
                  </a:solidFill>
                  <a:latin typeface="楷体" panose="02010609060101010101" pitchFamily="49" charset="-122"/>
                  <a:ea typeface="楷体" panose="02010609060101010101" pitchFamily="49" charset="-122"/>
                </a:endParaRPr>
              </a:p>
              <a:p>
                <a:pPr marL="342900"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即</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𝑺</m:t>
                    </m:r>
                  </m:oMath>
                </a14:m>
                <a:r>
                  <a:rPr lang="zh-CN" altLang="en-US" sz="2000" b="1">
                    <a:solidFill>
                      <a:schemeClr val="accent6">
                        <a:lumMod val="50000"/>
                      </a:schemeClr>
                    </a:solidFill>
                  </a:rPr>
                  <a:t>是使得</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𝒏</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不成立的大于等于</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𝒄</m:t>
                    </m:r>
                  </m:oMath>
                </a14:m>
                <a:r>
                  <a:rPr lang="zh-CN" altLang="en-US" sz="2000" b="1">
                    <a:solidFill>
                      <a:schemeClr val="accent6">
                        <a:lumMod val="50000"/>
                      </a:schemeClr>
                    </a:solidFill>
                  </a:rPr>
                  <a:t>的自然数</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𝒏</m:t>
                    </m:r>
                  </m:oMath>
                </a14:m>
                <a:r>
                  <a:rPr lang="zh-CN" altLang="en-US" sz="2000" b="1">
                    <a:solidFill>
                      <a:schemeClr val="accent6">
                        <a:lumMod val="50000"/>
                      </a:schemeClr>
                    </a:solidFill>
                  </a:rPr>
                  <a:t>构成的集合</a:t>
                </a:r>
              </a:p>
              <a:p>
                <a:pPr marL="342900"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根据良序原理，第一数学归纳法或强归纳法的证明过程表明</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𝑺</m:t>
                    </m:r>
                  </m:oMath>
                </a14:m>
                <a:r>
                  <a:rPr lang="zh-CN" altLang="en-US" sz="2000" b="1">
                    <a:solidFill>
                      <a:schemeClr val="accent6">
                        <a:lumMod val="50000"/>
                      </a:schemeClr>
                    </a:solidFill>
                  </a:rPr>
                  <a:t>只能是空集</a:t>
                </a:r>
                <a:endParaRPr lang="en-US" altLang="zh-CN" sz="2000" b="1">
                  <a:solidFill>
                    <a:schemeClr val="accent6">
                      <a:lumMod val="50000"/>
                    </a:schemeClr>
                  </a:solidFill>
                </a:endParaRPr>
              </a:p>
              <a:p>
                <a:pPr marL="800100" lvl="1" indent="-342900">
                  <a:spcBef>
                    <a:spcPts val="600"/>
                  </a:spcBef>
                  <a:spcAft>
                    <a:spcPts val="600"/>
                  </a:spcAft>
                  <a:buFont typeface="Arial" panose="020B0604020202020204" pitchFamily="34" charset="0"/>
                  <a:buChar char="•"/>
                </a:pPr>
                <a:r>
                  <a:rPr lang="zh-CN" altLang="en-US" sz="2000" b="1">
                    <a:solidFill>
                      <a:schemeClr val="accent2">
                        <a:lumMod val="50000"/>
                      </a:schemeClr>
                    </a:solidFill>
                    <a:latin typeface="楷体" panose="02010609060101010101" pitchFamily="49" charset="-122"/>
                    <a:ea typeface="楷体" panose="02010609060101010101" pitchFamily="49" charset="-122"/>
                  </a:rPr>
                  <a:t>因此数学归纳法的证明表明对任意大于等于</a:t>
                </a:r>
                <a14:m>
                  <m:oMath xmlns:m="http://schemas.openxmlformats.org/officeDocument/2006/math">
                    <m:r>
                      <a:rPr lang="en-US" altLang="zh-CN" sz="2000" b="1" i="1" smtClean="0">
                        <a:solidFill>
                          <a:schemeClr val="accent2">
                            <a:lumMod val="50000"/>
                          </a:schemeClr>
                        </a:solidFill>
                        <a:latin typeface="Cambria Math" panose="02040503050406030204" pitchFamily="18" charset="0"/>
                        <a:ea typeface="楷体" panose="02010609060101010101" pitchFamily="49" charset="-122"/>
                      </a:rPr>
                      <m:t>𝒄</m:t>
                    </m:r>
                  </m:oMath>
                </a14:m>
                <a:r>
                  <a:rPr lang="zh-CN" altLang="en-US" sz="2000" b="1">
                    <a:solidFill>
                      <a:schemeClr val="accent2">
                        <a:lumMod val="50000"/>
                      </a:schemeClr>
                    </a:solidFill>
                    <a:latin typeface="楷体" panose="02010609060101010101" pitchFamily="49" charset="-122"/>
                    <a:ea typeface="楷体" panose="02010609060101010101" pitchFamily="49" charset="-122"/>
                  </a:rPr>
                  <a:t>的自然数</a:t>
                </a:r>
                <a14:m>
                  <m:oMath xmlns:m="http://schemas.openxmlformats.org/officeDocument/2006/math">
                    <m:r>
                      <a:rPr lang="en-US" altLang="zh-CN" sz="2000" b="1" i="1" smtClean="0">
                        <a:solidFill>
                          <a:schemeClr val="accent2">
                            <a:lumMod val="50000"/>
                          </a:schemeClr>
                        </a:solidFill>
                        <a:latin typeface="Cambria Math" panose="02040503050406030204" pitchFamily="18" charset="0"/>
                        <a:ea typeface="楷体" panose="02010609060101010101" pitchFamily="49" charset="-122"/>
                      </a:rPr>
                      <m:t>𝒏</m:t>
                    </m:r>
                  </m:oMath>
                </a14:m>
                <a:r>
                  <a:rPr lang="zh-CN" altLang="en-US" sz="2000" b="1">
                    <a:solidFill>
                      <a:schemeClr val="accent2">
                        <a:lumMod val="50000"/>
                      </a:schemeClr>
                    </a:solidFill>
                    <a:latin typeface="楷体" panose="02010609060101010101" pitchFamily="49" charset="-122"/>
                    <a:ea typeface="楷体" panose="02010609060101010101" pitchFamily="49" charset="-122"/>
                  </a:rPr>
                  <a:t>有</a:t>
                </a:r>
                <a14:m>
                  <m:oMath xmlns:m="http://schemas.openxmlformats.org/officeDocument/2006/math">
                    <m:r>
                      <a:rPr lang="en-US" altLang="zh-CN" sz="2000" b="1" i="1" smtClean="0">
                        <a:solidFill>
                          <a:schemeClr val="accent2">
                            <a:lumMod val="50000"/>
                          </a:schemeClr>
                        </a:solidFill>
                        <a:latin typeface="Cambria Math" panose="02040503050406030204" pitchFamily="18" charset="0"/>
                        <a:ea typeface="楷体" panose="02010609060101010101" pitchFamily="49" charset="-122"/>
                      </a:rPr>
                      <m:t>𝑷</m:t>
                    </m:r>
                    <m:r>
                      <a:rPr lang="en-US" altLang="zh-CN" sz="2000" b="1" i="1" smtClean="0">
                        <a:solidFill>
                          <a:schemeClr val="accent2">
                            <a:lumMod val="50000"/>
                          </a:schemeClr>
                        </a:solidFill>
                        <a:latin typeface="Cambria Math" panose="02040503050406030204" pitchFamily="18" charset="0"/>
                        <a:ea typeface="楷体" panose="02010609060101010101" pitchFamily="49" charset="-122"/>
                      </a:rPr>
                      <m:t>(</m:t>
                    </m:r>
                    <m:r>
                      <a:rPr lang="en-US" altLang="zh-CN" sz="2000" b="1" i="1" smtClean="0">
                        <a:solidFill>
                          <a:schemeClr val="accent2">
                            <a:lumMod val="50000"/>
                          </a:schemeClr>
                        </a:solidFill>
                        <a:latin typeface="Cambria Math" panose="02040503050406030204" pitchFamily="18" charset="0"/>
                        <a:ea typeface="楷体" panose="02010609060101010101" pitchFamily="49" charset="-122"/>
                      </a:rPr>
                      <m:t>𝒏</m:t>
                    </m:r>
                    <m:r>
                      <a:rPr lang="en-US" altLang="zh-CN" sz="2000" b="1" i="1" smtClean="0">
                        <a:solidFill>
                          <a:schemeClr val="accent2">
                            <a:lumMod val="50000"/>
                          </a:schemeClr>
                        </a:solidFill>
                        <a:latin typeface="Cambria Math" panose="02040503050406030204" pitchFamily="18" charset="0"/>
                        <a:ea typeface="楷体" panose="02010609060101010101" pitchFamily="49" charset="-122"/>
                      </a:rPr>
                      <m:t>)</m:t>
                    </m:r>
                  </m:oMath>
                </a14:m>
                <a:r>
                  <a:rPr lang="zh-CN" altLang="en-US" sz="2000" b="1">
                    <a:solidFill>
                      <a:schemeClr val="accent2">
                        <a:lumMod val="50000"/>
                      </a:schemeClr>
                    </a:solidFill>
                    <a:latin typeface="楷体" panose="02010609060101010101" pitchFamily="49" charset="-122"/>
                    <a:ea typeface="楷体" panose="02010609060101010101" pitchFamily="49" charset="-122"/>
                  </a:rPr>
                  <a:t>成立</a:t>
                </a:r>
                <a:endParaRPr lang="zh-CN" altLang="en-US" b="1">
                  <a:solidFill>
                    <a:schemeClr val="accent2">
                      <a:lumMod val="50000"/>
                    </a:schemeClr>
                  </a:solidFill>
                  <a:latin typeface="楷体" panose="02010609060101010101" pitchFamily="49" charset="-122"/>
                  <a:ea typeface="楷体" panose="02010609060101010101" pitchFamily="49" charset="-122"/>
                </a:endParaRPr>
              </a:p>
            </p:txBody>
          </p:sp>
        </mc:Choice>
        <mc:Fallback xmlns="">
          <p:sp>
            <p:nvSpPr>
              <p:cNvPr id="4" name="文本框 3">
                <a:extLst>
                  <a:ext uri="{FF2B5EF4-FFF2-40B4-BE49-F238E27FC236}">
                    <a16:creationId xmlns:a16="http://schemas.microsoft.com/office/drawing/2014/main" id="{83A681CC-6488-4797-80A6-B5A3F457B2C5}"/>
                  </a:ext>
                </a:extLst>
              </p:cNvPr>
              <p:cNvSpPr txBox="1">
                <a:spLocks noRot="1" noChangeAspect="1" noMove="1" noResize="1" noEditPoints="1" noAdjustHandles="1" noChangeArrowheads="1" noChangeShapeType="1" noTextEdit="1"/>
              </p:cNvSpPr>
              <p:nvPr/>
            </p:nvSpPr>
            <p:spPr>
              <a:xfrm>
                <a:off x="1792613" y="2738791"/>
                <a:ext cx="8606765" cy="2369880"/>
              </a:xfrm>
              <a:prstGeom prst="rect">
                <a:avLst/>
              </a:prstGeom>
              <a:blipFill>
                <a:blip r:embed="rId4"/>
                <a:stretch>
                  <a:fillRect l="-1062" t="-1799" r="-283" b="-3342"/>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7F460AA-44B0-42F8-B6AC-C5FD307D6C9F}"/>
              </a:ext>
            </a:extLst>
          </p:cNvPr>
          <p:cNvSpPr txBox="1"/>
          <p:nvPr/>
        </p:nvSpPr>
        <p:spPr>
          <a:xfrm>
            <a:off x="817364" y="5506328"/>
            <a:ext cx="10557265" cy="461665"/>
          </a:xfrm>
          <a:prstGeom prst="rect">
            <a:avLst/>
          </a:prstGeom>
          <a:solidFill>
            <a:schemeClr val="accent2">
              <a:lumMod val="20000"/>
              <a:lumOff val="80000"/>
            </a:schemeClr>
          </a:solidFill>
        </p:spPr>
        <p:txBody>
          <a:bodyPr wrap="square" rtlCol="0">
            <a:spAutoFit/>
          </a:bodyPr>
          <a:lstStyle/>
          <a:p>
            <a:r>
              <a:rPr lang="zh-CN" altLang="en-US" sz="2400" b="1">
                <a:solidFill>
                  <a:schemeClr val="accent2">
                    <a:lumMod val="50000"/>
                  </a:schemeClr>
                </a:solidFill>
              </a:rPr>
              <a:t>也可用数学归纳法证明自然数集的良序性质，因此良序原理与数学归纳法等价</a:t>
            </a:r>
          </a:p>
        </p:txBody>
      </p:sp>
    </p:spTree>
    <p:extLst>
      <p:ext uri="{BB962C8B-B14F-4D97-AF65-F5344CB8AC3E}">
        <p14:creationId xmlns:p14="http://schemas.microsoft.com/office/powerpoint/2010/main" val="2120542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良序原理及应用</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29</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良序原理证明贝祖定理</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01614B8-91EE-4FED-A55C-9418B8042560}"/>
                  </a:ext>
                </a:extLst>
              </p:cNvPr>
              <p:cNvSpPr txBox="1"/>
              <p:nvPr/>
            </p:nvSpPr>
            <p:spPr>
              <a:xfrm>
                <a:off x="1533867" y="1276213"/>
                <a:ext cx="9124264" cy="1061829"/>
              </a:xfrm>
              <a:prstGeom prst="rect">
                <a:avLst/>
              </a:prstGeom>
              <a:solidFill>
                <a:schemeClr val="accent5">
                  <a:lumMod val="20000"/>
                  <a:lumOff val="80000"/>
                </a:schemeClr>
              </a:solidFill>
            </p:spPr>
            <p:txBody>
              <a:bodyPr wrap="square" rtlCol="0">
                <a:spAutoFit/>
              </a:bodyPr>
              <a:lstStyle/>
              <a:p>
                <a:pPr algn="ctr">
                  <a:spcBef>
                    <a:spcPts val="600"/>
                  </a:spcBef>
                  <a:spcAft>
                    <a:spcPts val="1200"/>
                  </a:spcAft>
                </a:pPr>
                <a:r>
                  <a:rPr lang="zh-CN" altLang="en-US" sz="2400" b="1">
                    <a:solidFill>
                      <a:srgbClr val="C00000"/>
                    </a:solidFill>
                    <a:latin typeface="+mn-ea"/>
                  </a:rPr>
                  <a:t>贝祖定理</a:t>
                </a:r>
                <a:r>
                  <a:rPr lang="zh-CN" altLang="en-US" sz="2400" b="1">
                    <a:solidFill>
                      <a:srgbClr val="002060"/>
                    </a:solidFill>
                    <a:latin typeface="楷体" panose="02010609060101010101" pitchFamily="49" charset="-122"/>
                    <a:ea typeface="楷体" panose="02010609060101010101" pitchFamily="49" charset="-122"/>
                  </a:rPr>
                  <a:t>：两个整数的最大公因数可表示成这两个整数的线性组合</a:t>
                </a:r>
                <a:endParaRPr lang="en-US" altLang="zh-CN" sz="2400" b="1">
                  <a:solidFill>
                    <a:srgbClr val="002060"/>
                  </a:solidFill>
                  <a:latin typeface="楷体" panose="02010609060101010101" pitchFamily="49" charset="-122"/>
                  <a:ea typeface="楷体" panose="02010609060101010101" pitchFamily="49" charset="-122"/>
                </a:endParaRPr>
              </a:p>
              <a:p>
                <a:pPr algn="ctr">
                  <a:spcBef>
                    <a:spcPts val="600"/>
                  </a:spcBef>
                  <a:spcAft>
                    <a:spcPts val="1200"/>
                  </a:spcAft>
                </a:pPr>
                <a:r>
                  <a:rPr lang="zh-CN" altLang="en-US" sz="2400" b="1">
                    <a:solidFill>
                      <a:schemeClr val="accent2">
                        <a:lumMod val="50000"/>
                      </a:schemeClr>
                    </a:solidFill>
                  </a:rPr>
                  <a:t>设</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𝒂</m:t>
                    </m:r>
                    <m:r>
                      <a:rPr lang="en-US" altLang="zh-CN" sz="2400" b="1" i="1">
                        <a:solidFill>
                          <a:schemeClr val="accent2">
                            <a:lumMod val="50000"/>
                          </a:schemeClr>
                        </a:solidFill>
                        <a:latin typeface="Cambria Math" panose="02040503050406030204" pitchFamily="18" charset="0"/>
                      </a:rPr>
                      <m:t>, </m:t>
                    </m:r>
                    <m:r>
                      <a:rPr lang="en-US" altLang="zh-CN" sz="2400" b="1" i="1" smtClean="0">
                        <a:solidFill>
                          <a:schemeClr val="accent2">
                            <a:lumMod val="50000"/>
                          </a:schemeClr>
                        </a:solidFill>
                        <a:latin typeface="Cambria Math" panose="02040503050406030204" pitchFamily="18" charset="0"/>
                      </a:rPr>
                      <m:t>𝒃</m:t>
                    </m:r>
                  </m:oMath>
                </a14:m>
                <a:r>
                  <a:rPr lang="zh-CN" altLang="en-US" sz="2400" b="1">
                    <a:solidFill>
                      <a:schemeClr val="accent2">
                        <a:lumMod val="50000"/>
                      </a:schemeClr>
                    </a:solidFill>
                  </a:rPr>
                  <a:t>是正整数，则存在</a:t>
                </a:r>
                <a:r>
                  <a:rPr lang="zh-CN" altLang="en-US" sz="2400" b="1">
                    <a:solidFill>
                      <a:srgbClr val="C00000"/>
                    </a:solidFill>
                  </a:rPr>
                  <a:t>整数</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𝒔</m:t>
                    </m:r>
                    <m:r>
                      <a:rPr lang="en-US" altLang="zh-CN" sz="2400" b="1" i="1">
                        <a:solidFill>
                          <a:schemeClr val="accent2">
                            <a:lumMod val="50000"/>
                          </a:schemeClr>
                        </a:solidFill>
                        <a:latin typeface="Cambria Math" panose="02040503050406030204" pitchFamily="18" charset="0"/>
                      </a:rPr>
                      <m:t>, </m:t>
                    </m:r>
                    <m:r>
                      <a:rPr lang="en-US" altLang="zh-CN" sz="2400" b="1" i="1" smtClean="0">
                        <a:solidFill>
                          <a:schemeClr val="accent2">
                            <a:lumMod val="50000"/>
                          </a:schemeClr>
                        </a:solidFill>
                        <a:latin typeface="Cambria Math" panose="02040503050406030204" pitchFamily="18" charset="0"/>
                      </a:rPr>
                      <m:t>𝒕</m:t>
                    </m:r>
                  </m:oMath>
                </a14:m>
                <a:r>
                  <a:rPr lang="zh-CN" altLang="en-US" sz="2400" b="1">
                    <a:solidFill>
                      <a:schemeClr val="accent2">
                        <a:lumMod val="50000"/>
                      </a:schemeClr>
                    </a:solidFill>
                  </a:rPr>
                  <a:t>使得</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𝒂𝒔</m:t>
                    </m:r>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𝒃𝒕</m:t>
                    </m:r>
                    <m:r>
                      <a:rPr lang="en-US" altLang="zh-CN" sz="2400" b="1" i="1">
                        <a:solidFill>
                          <a:schemeClr val="accent2">
                            <a:lumMod val="50000"/>
                          </a:schemeClr>
                        </a:solidFill>
                        <a:latin typeface="Cambria Math" panose="02040503050406030204" pitchFamily="18" charset="0"/>
                      </a:rPr>
                      <m:t> = </m:t>
                    </m:r>
                    <m:r>
                      <a:rPr lang="en-US" altLang="zh-CN" sz="2400" b="1" i="0">
                        <a:solidFill>
                          <a:schemeClr val="accent2">
                            <a:lumMod val="50000"/>
                          </a:schemeClr>
                        </a:solidFill>
                        <a:latin typeface="Cambria Math" panose="02040503050406030204" pitchFamily="18" charset="0"/>
                      </a:rPr>
                      <m:t>𝐠𝐜𝐝</m:t>
                    </m:r>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𝒂</m:t>
                    </m:r>
                    <m:r>
                      <a:rPr lang="en-US" altLang="zh-CN" sz="2400" b="1" i="1">
                        <a:solidFill>
                          <a:schemeClr val="accent2">
                            <a:lumMod val="50000"/>
                          </a:schemeClr>
                        </a:solidFill>
                        <a:latin typeface="Cambria Math" panose="02040503050406030204" pitchFamily="18" charset="0"/>
                      </a:rPr>
                      <m:t>, </m:t>
                    </m:r>
                    <m:r>
                      <a:rPr lang="en-US" altLang="zh-CN" sz="2400" b="1" i="1">
                        <a:solidFill>
                          <a:schemeClr val="accent2">
                            <a:lumMod val="50000"/>
                          </a:schemeClr>
                        </a:solidFill>
                        <a:latin typeface="Cambria Math" panose="02040503050406030204" pitchFamily="18" charset="0"/>
                      </a:rPr>
                      <m:t>𝒃</m:t>
                    </m:r>
                    <m:r>
                      <a:rPr lang="en-US" altLang="zh-CN" sz="2400" b="1" i="1" smtClean="0">
                        <a:solidFill>
                          <a:schemeClr val="accent2">
                            <a:lumMod val="50000"/>
                          </a:schemeClr>
                        </a:solidFill>
                        <a:latin typeface="Cambria Math" panose="02040503050406030204" pitchFamily="18" charset="0"/>
                      </a:rPr>
                      <m:t>)</m:t>
                    </m:r>
                  </m:oMath>
                </a14:m>
                <a:endParaRPr lang="zh-CN" altLang="en-US" sz="2400" b="1">
                  <a:solidFill>
                    <a:schemeClr val="accent2">
                      <a:lumMod val="50000"/>
                    </a:schemeClr>
                  </a:solidFill>
                </a:endParaRPr>
              </a:p>
            </p:txBody>
          </p:sp>
        </mc:Choice>
        <mc:Fallback xmlns="">
          <p:sp>
            <p:nvSpPr>
              <p:cNvPr id="2" name="文本框 1">
                <a:extLst>
                  <a:ext uri="{FF2B5EF4-FFF2-40B4-BE49-F238E27FC236}">
                    <a16:creationId xmlns:a16="http://schemas.microsoft.com/office/drawing/2014/main" id="{A01614B8-91EE-4FED-A55C-9418B8042560}"/>
                  </a:ext>
                </a:extLst>
              </p:cNvPr>
              <p:cNvSpPr txBox="1">
                <a:spLocks noRot="1" noChangeAspect="1" noMove="1" noResize="1" noEditPoints="1" noAdjustHandles="1" noChangeArrowheads="1" noChangeShapeType="1" noTextEdit="1"/>
              </p:cNvSpPr>
              <p:nvPr/>
            </p:nvSpPr>
            <p:spPr>
              <a:xfrm>
                <a:off x="1533867" y="1276213"/>
                <a:ext cx="9124264" cy="1061829"/>
              </a:xfrm>
              <a:prstGeom prst="rect">
                <a:avLst/>
              </a:prstGeom>
              <a:blipFill>
                <a:blip r:embed="rId2"/>
                <a:stretch>
                  <a:fillRect l="-869" t="-6857" r="-802" b="-12000"/>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63A87FDD-12F0-432B-985F-86F9C84DC7DF}"/>
              </a:ext>
            </a:extLst>
          </p:cNvPr>
          <p:cNvGrpSpPr/>
          <p:nvPr/>
        </p:nvGrpSpPr>
        <p:grpSpPr>
          <a:xfrm>
            <a:off x="783135" y="2629733"/>
            <a:ext cx="10625730" cy="3544135"/>
            <a:chOff x="783135" y="2629733"/>
            <a:chExt cx="10625730" cy="3544135"/>
          </a:xfrm>
        </p:grpSpPr>
        <p:grpSp>
          <p:nvGrpSpPr>
            <p:cNvPr id="23" name="组合 22">
              <a:extLst>
                <a:ext uri="{FF2B5EF4-FFF2-40B4-BE49-F238E27FC236}">
                  <a16:creationId xmlns:a16="http://schemas.microsoft.com/office/drawing/2014/main" id="{827B92DA-9B6C-4AC6-A3BE-31FFF86860BD}"/>
                </a:ext>
              </a:extLst>
            </p:cNvPr>
            <p:cNvGrpSpPr/>
            <p:nvPr/>
          </p:nvGrpSpPr>
          <p:grpSpPr>
            <a:xfrm>
              <a:off x="921719" y="2711009"/>
              <a:ext cx="10339660" cy="833177"/>
              <a:chOff x="926170" y="2685334"/>
              <a:chExt cx="10339660" cy="833177"/>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F8AA24E-2BAB-47DF-A3E6-8932FF82E9FA}"/>
                      </a:ext>
                    </a:extLst>
                  </p:cNvPr>
                  <p:cNvSpPr txBox="1"/>
                  <p:nvPr/>
                </p:nvSpPr>
                <p:spPr>
                  <a:xfrm>
                    <a:off x="926170" y="2858572"/>
                    <a:ext cx="4476996" cy="461665"/>
                  </a:xfrm>
                  <a:prstGeom prst="rect">
                    <a:avLst/>
                  </a:prstGeom>
                  <a:solidFill>
                    <a:schemeClr val="accent2">
                      <a:lumMod val="20000"/>
                      <a:lumOff val="80000"/>
                    </a:schemeClr>
                  </a:solidFill>
                </p:spPr>
                <p:txBody>
                  <a:bodyPr wrap="square" rtlCol="0">
                    <a:spAutoFit/>
                  </a:bodyPr>
                  <a:lstStyle/>
                  <a:p>
                    <a:r>
                      <a:rPr lang="zh-CN" altLang="en-US" sz="2400" b="1">
                        <a:solidFill>
                          <a:srgbClr val="C00000"/>
                        </a:solidFill>
                      </a:rPr>
                      <a:t>记</a:t>
                    </a:r>
                    <a14:m>
                      <m:oMath xmlns:m="http://schemas.openxmlformats.org/officeDocument/2006/math">
                        <m:r>
                          <a:rPr lang="en-US" altLang="zh-CN" sz="2400" b="1" i="1" smtClean="0">
                            <a:solidFill>
                              <a:srgbClr val="C00000"/>
                            </a:solidFill>
                            <a:latin typeface="Cambria Math" panose="02040503050406030204" pitchFamily="18" charset="0"/>
                          </a:rPr>
                          <m:t>𝑺</m:t>
                        </m:r>
                        <m:r>
                          <a:rPr lang="en-US" altLang="zh-CN" sz="2400" b="1" i="1" smtClean="0">
                            <a:solidFill>
                              <a:srgbClr val="C00000"/>
                            </a:solidFill>
                            <a:latin typeface="Cambria Math" panose="02040503050406030204" pitchFamily="18" charset="0"/>
                          </a:rPr>
                          <m:t> = </m:t>
                        </m:r>
                        <m:d>
                          <m:dPr>
                            <m:begChr m:val="{"/>
                            <m:endChr m:val="}"/>
                            <m:sepChr m:val="∣"/>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𝒂𝒔</m:t>
                            </m:r>
                            <m:r>
                              <a:rPr lang="en-US" altLang="zh-CN" sz="2400" b="1" i="1" smtClean="0">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rPr>
                              <m:t>𝒃𝒕</m:t>
                            </m:r>
                            <m:r>
                              <a:rPr lang="en-US" altLang="zh-CN" sz="2400" b="1" i="1" smtClean="0">
                                <a:solidFill>
                                  <a:srgbClr val="C00000"/>
                                </a:solidFill>
                                <a:latin typeface="Cambria Math" panose="02040503050406030204" pitchFamily="18" charset="0"/>
                              </a:rPr>
                              <m:t>∈</m:t>
                            </m:r>
                            <m:sSup>
                              <m:sSupPr>
                                <m:ctrlPr>
                                  <a:rPr lang="en-US" altLang="zh-CN" sz="2400" b="1" i="1" smtClean="0">
                                    <a:solidFill>
                                      <a:srgbClr val="C00000"/>
                                    </a:solidFill>
                                    <a:latin typeface="Cambria Math" panose="02040503050406030204" pitchFamily="18" charset="0"/>
                                  </a:rPr>
                                </m:ctrlPr>
                              </m:sSupPr>
                              <m:e>
                                <m:r>
                                  <a:rPr lang="en-US" altLang="zh-CN" sz="2400" b="1" i="1" smtClean="0">
                                    <a:solidFill>
                                      <a:srgbClr val="C00000"/>
                                    </a:solidFill>
                                    <a:latin typeface="Cambria Math" panose="02040503050406030204" pitchFamily="18" charset="0"/>
                                    <a:ea typeface="Cambria Math" panose="02040503050406030204" pitchFamily="18" charset="0"/>
                                  </a:rPr>
                                  <m:t>ℤ</m:t>
                                </m:r>
                              </m:e>
                              <m:sup>
                                <m:r>
                                  <a:rPr lang="en-US" altLang="zh-CN" sz="2400" b="1" i="1" smtClean="0">
                                    <a:solidFill>
                                      <a:srgbClr val="C00000"/>
                                    </a:solidFill>
                                    <a:latin typeface="Cambria Math" panose="02040503050406030204" pitchFamily="18" charset="0"/>
                                  </a:rPr>
                                  <m:t>+</m:t>
                                </m:r>
                              </m:sup>
                            </m:sSup>
                          </m:e>
                          <m:e>
                            <m:r>
                              <a:rPr lang="en-US" altLang="zh-CN" sz="2400" b="1" i="1">
                                <a:solidFill>
                                  <a:srgbClr val="C00000"/>
                                </a:solidFill>
                                <a:latin typeface="Cambria Math" panose="02040503050406030204" pitchFamily="18" charset="0"/>
                              </a:rPr>
                              <m:t>𝒔</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𝒕</m:t>
                            </m:r>
                            <m:r>
                              <a:rPr lang="en-US" altLang="zh-CN" sz="2400" b="1" i="1">
                                <a:solidFill>
                                  <a:srgbClr val="C00000"/>
                                </a:solidFill>
                                <a:latin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ℤ</m:t>
                            </m:r>
                          </m:e>
                        </m:d>
                      </m:oMath>
                    </a14:m>
                    <a:endParaRPr lang="zh-CN" altLang="en-US" sz="2400" b="1">
                      <a:solidFill>
                        <a:srgbClr val="C00000"/>
                      </a:solidFill>
                    </a:endParaRPr>
                  </a:p>
                </p:txBody>
              </p:sp>
            </mc:Choice>
            <mc:Fallback xmlns="">
              <p:sp>
                <p:nvSpPr>
                  <p:cNvPr id="3" name="文本框 2">
                    <a:extLst>
                      <a:ext uri="{FF2B5EF4-FFF2-40B4-BE49-F238E27FC236}">
                        <a16:creationId xmlns:a16="http://schemas.microsoft.com/office/drawing/2014/main" id="{7F8AA24E-2BAB-47DF-A3E6-8932FF82E9FA}"/>
                      </a:ext>
                    </a:extLst>
                  </p:cNvPr>
                  <p:cNvSpPr txBox="1">
                    <a:spLocks noRot="1" noChangeAspect="1" noMove="1" noResize="1" noEditPoints="1" noAdjustHandles="1" noChangeArrowheads="1" noChangeShapeType="1" noTextEdit="1"/>
                  </p:cNvSpPr>
                  <p:nvPr/>
                </p:nvSpPr>
                <p:spPr>
                  <a:xfrm>
                    <a:off x="926170" y="2858572"/>
                    <a:ext cx="4476996" cy="461665"/>
                  </a:xfrm>
                  <a:prstGeom prst="rect">
                    <a:avLst/>
                  </a:prstGeom>
                  <a:blipFill>
                    <a:blip r:embed="rId3"/>
                    <a:stretch>
                      <a:fillRect l="-2041" t="-9211"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E6776BC-E209-4D8D-AD9E-F5292D2D4EDF}"/>
                      </a:ext>
                    </a:extLst>
                  </p:cNvPr>
                  <p:cNvSpPr txBox="1"/>
                  <p:nvPr/>
                </p:nvSpPr>
                <p:spPr>
                  <a:xfrm>
                    <a:off x="6614007" y="2685334"/>
                    <a:ext cx="4651823" cy="833177"/>
                  </a:xfrm>
                  <a:prstGeom prst="rect">
                    <a:avLst/>
                  </a:prstGeom>
                  <a:solidFill>
                    <a:schemeClr val="accent4">
                      <a:lumMod val="20000"/>
                      <a:lumOff val="80000"/>
                    </a:schemeClr>
                  </a:solidFill>
                </p:spPr>
                <p:txBody>
                  <a:bodyPr wrap="square" rtlCol="0">
                    <a:spAutoFit/>
                  </a:bodyPr>
                  <a:lstStyle/>
                  <a:p>
                    <a:pPr>
                      <a:lnSpc>
                        <a:spcPts val="3000"/>
                      </a:lnSpc>
                    </a:pPr>
                    <a14:m>
                      <m:oMath xmlns:m="http://schemas.openxmlformats.org/officeDocument/2006/math">
                        <m:r>
                          <a:rPr lang="en-US" altLang="zh-CN" sz="2000" b="1" i="1" smtClean="0">
                            <a:solidFill>
                              <a:srgbClr val="002060"/>
                            </a:solidFill>
                            <a:latin typeface="Cambria Math" panose="02040503050406030204" pitchFamily="18" charset="0"/>
                          </a:rPr>
                          <m:t>𝑺</m:t>
                        </m:r>
                      </m:oMath>
                    </a14:m>
                    <a:r>
                      <a:rPr lang="zh-CN" altLang="en-US" sz="2000" b="1">
                        <a:solidFill>
                          <a:srgbClr val="002060"/>
                        </a:solidFill>
                      </a:rPr>
                      <a:t>是非空集</a:t>
                    </a:r>
                    <a:r>
                      <a:rPr lang="en-US" altLang="zh-CN" sz="2000" b="1">
                        <a:solidFill>
                          <a:srgbClr val="002060"/>
                        </a:solidFill>
                      </a:rPr>
                      <a:t>(</a:t>
                    </a:r>
                    <a:r>
                      <a:rPr lang="zh-CN" altLang="en-US" sz="2000" b="1">
                        <a:solidFill>
                          <a:srgbClr val="002060"/>
                        </a:solidFill>
                      </a:rPr>
                      <a:t>因为</a:t>
                    </a:r>
                    <a14:m>
                      <m:oMath xmlns:m="http://schemas.openxmlformats.org/officeDocument/2006/math">
                        <m:r>
                          <a:rPr lang="en-US" altLang="zh-CN" sz="2000" b="1" i="1" smtClean="0">
                            <a:solidFill>
                              <a:srgbClr val="002060"/>
                            </a:solidFill>
                            <a:latin typeface="Cambria Math" panose="02040503050406030204" pitchFamily="18" charset="0"/>
                          </a:rPr>
                          <m:t>𝒂</m:t>
                        </m:r>
                        <m:r>
                          <a:rPr lang="en-US" altLang="zh-CN" sz="2000" b="1" i="1" smtClean="0">
                            <a:solidFill>
                              <a:srgbClr val="002060"/>
                            </a:solidFill>
                            <a:latin typeface="Cambria Math" panose="02040503050406030204" pitchFamily="18" charset="0"/>
                          </a:rPr>
                          <m:t>, </m:t>
                        </m:r>
                        <m:r>
                          <a:rPr lang="en-US" altLang="zh-CN" sz="2000" b="1" i="1" smtClean="0">
                            <a:solidFill>
                              <a:srgbClr val="002060"/>
                            </a:solidFill>
                            <a:latin typeface="Cambria Math" panose="02040503050406030204" pitchFamily="18" charset="0"/>
                          </a:rPr>
                          <m:t>𝒃</m:t>
                        </m:r>
                        <m:r>
                          <a:rPr lang="en-US" altLang="zh-CN" sz="2000" b="1" i="1" smtClean="0">
                            <a:solidFill>
                              <a:srgbClr val="002060"/>
                            </a:solidFill>
                            <a:latin typeface="Cambria Math" panose="02040503050406030204" pitchFamily="18" charset="0"/>
                          </a:rPr>
                          <m:t>∈</m:t>
                        </m:r>
                        <m:r>
                          <a:rPr lang="en-US" altLang="zh-CN" sz="2000" b="1" i="1" smtClean="0">
                            <a:solidFill>
                              <a:srgbClr val="002060"/>
                            </a:solidFill>
                            <a:latin typeface="Cambria Math" panose="02040503050406030204" pitchFamily="18" charset="0"/>
                          </a:rPr>
                          <m:t>𝑺</m:t>
                        </m:r>
                      </m:oMath>
                    </a14:m>
                    <a:r>
                      <a:rPr lang="en-US" altLang="zh-CN" sz="2000" b="1">
                        <a:solidFill>
                          <a:srgbClr val="002060"/>
                        </a:solidFill>
                      </a:rPr>
                      <a:t>)</a:t>
                    </a:r>
                    <a:r>
                      <a:rPr lang="zh-CN" altLang="en-US" sz="2000" b="1">
                        <a:solidFill>
                          <a:srgbClr val="002060"/>
                        </a:solidFill>
                      </a:rPr>
                      <a:t>，根据良序原理</a:t>
                    </a:r>
                    <a14:m>
                      <m:oMath xmlns:m="http://schemas.openxmlformats.org/officeDocument/2006/math">
                        <m:r>
                          <a:rPr lang="en-US" altLang="zh-CN" sz="2000" b="1" i="1" smtClean="0">
                            <a:solidFill>
                              <a:srgbClr val="002060"/>
                            </a:solidFill>
                            <a:latin typeface="Cambria Math" panose="02040503050406030204" pitchFamily="18" charset="0"/>
                          </a:rPr>
                          <m:t>𝑺</m:t>
                        </m:r>
                      </m:oMath>
                    </a14:m>
                    <a:r>
                      <a:rPr lang="zh-CN" altLang="en-US" sz="2000" b="1">
                        <a:solidFill>
                          <a:srgbClr val="002060"/>
                        </a:solidFill>
                      </a:rPr>
                      <a:t>存在最小正整数，记为</a:t>
                    </a:r>
                    <a14:m>
                      <m:oMath xmlns:m="http://schemas.openxmlformats.org/officeDocument/2006/math">
                        <m:r>
                          <a:rPr lang="en-US" altLang="zh-CN" sz="2000" b="1" i="1" smtClean="0">
                            <a:solidFill>
                              <a:srgbClr val="C00000"/>
                            </a:solidFill>
                            <a:latin typeface="Cambria Math" panose="02040503050406030204" pitchFamily="18" charset="0"/>
                          </a:rPr>
                          <m:t>𝒅</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𝒂</m:t>
                        </m:r>
                        <m:sSub>
                          <m:sSubPr>
                            <m:ctrlPr>
                              <a:rPr lang="en-US" altLang="zh-CN" sz="2000" b="1" i="1" smtClean="0">
                                <a:solidFill>
                                  <a:srgbClr val="C00000"/>
                                </a:solidFill>
                                <a:latin typeface="Cambria Math" panose="02040503050406030204" pitchFamily="18" charset="0"/>
                              </a:rPr>
                            </m:ctrlPr>
                          </m:sSubPr>
                          <m:e>
                            <m:r>
                              <a:rPr lang="en-US" altLang="zh-CN" sz="2000" b="1" i="1" smtClean="0">
                                <a:solidFill>
                                  <a:srgbClr val="C00000"/>
                                </a:solidFill>
                                <a:latin typeface="Cambria Math" panose="02040503050406030204" pitchFamily="18" charset="0"/>
                              </a:rPr>
                              <m:t>𝒔</m:t>
                            </m:r>
                          </m:e>
                          <m:sub>
                            <m:r>
                              <a:rPr lang="en-US" altLang="zh-CN" sz="2000" b="1" i="1" smtClean="0">
                                <a:solidFill>
                                  <a:srgbClr val="C00000"/>
                                </a:solidFill>
                                <a:latin typeface="Cambria Math" panose="02040503050406030204" pitchFamily="18" charset="0"/>
                              </a:rPr>
                              <m:t>𝟎</m:t>
                            </m:r>
                          </m:sub>
                        </m:sSub>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𝒃</m:t>
                        </m:r>
                        <m:sSub>
                          <m:sSubPr>
                            <m:ctrlPr>
                              <a:rPr lang="en-US" altLang="zh-CN" sz="2000" b="1" i="1" smtClean="0">
                                <a:solidFill>
                                  <a:srgbClr val="C00000"/>
                                </a:solidFill>
                                <a:latin typeface="Cambria Math" panose="02040503050406030204" pitchFamily="18" charset="0"/>
                              </a:rPr>
                            </m:ctrlPr>
                          </m:sSubPr>
                          <m:e>
                            <m:r>
                              <a:rPr lang="en-US" altLang="zh-CN" sz="2000" b="1" i="1" smtClean="0">
                                <a:solidFill>
                                  <a:srgbClr val="C00000"/>
                                </a:solidFill>
                                <a:latin typeface="Cambria Math" panose="02040503050406030204" pitchFamily="18" charset="0"/>
                              </a:rPr>
                              <m:t>𝒕</m:t>
                            </m:r>
                          </m:e>
                          <m:sub>
                            <m:r>
                              <a:rPr lang="en-US" altLang="zh-CN" sz="2000" b="1" i="1" smtClean="0">
                                <a:solidFill>
                                  <a:srgbClr val="C00000"/>
                                </a:solidFill>
                                <a:latin typeface="Cambria Math" panose="02040503050406030204" pitchFamily="18" charset="0"/>
                              </a:rPr>
                              <m:t>𝟎</m:t>
                            </m:r>
                          </m:sub>
                        </m:sSub>
                      </m:oMath>
                    </a14:m>
                    <a:endParaRPr lang="zh-CN" altLang="en-US" sz="2000" b="1">
                      <a:solidFill>
                        <a:srgbClr val="002060"/>
                      </a:solidFill>
                    </a:endParaRPr>
                  </a:p>
                </p:txBody>
              </p:sp>
            </mc:Choice>
            <mc:Fallback xmlns="">
              <p:sp>
                <p:nvSpPr>
                  <p:cNvPr id="4" name="文本框 3">
                    <a:extLst>
                      <a:ext uri="{FF2B5EF4-FFF2-40B4-BE49-F238E27FC236}">
                        <a16:creationId xmlns:a16="http://schemas.microsoft.com/office/drawing/2014/main" id="{5E6776BC-E209-4D8D-AD9E-F5292D2D4EDF}"/>
                      </a:ext>
                    </a:extLst>
                  </p:cNvPr>
                  <p:cNvSpPr txBox="1">
                    <a:spLocks noRot="1" noChangeAspect="1" noMove="1" noResize="1" noEditPoints="1" noAdjustHandles="1" noChangeArrowheads="1" noChangeShapeType="1" noTextEdit="1"/>
                  </p:cNvSpPr>
                  <p:nvPr/>
                </p:nvSpPr>
                <p:spPr>
                  <a:xfrm>
                    <a:off x="6614007" y="2685334"/>
                    <a:ext cx="4651823" cy="833177"/>
                  </a:xfrm>
                  <a:prstGeom prst="rect">
                    <a:avLst/>
                  </a:prstGeom>
                  <a:blipFill>
                    <a:blip r:embed="rId4"/>
                    <a:stretch>
                      <a:fillRect r="-1442" b="-12500"/>
                    </a:stretch>
                  </a:blipFill>
                </p:spPr>
                <p:txBody>
                  <a:bodyPr/>
                  <a:lstStyle/>
                  <a:p>
                    <a:r>
                      <a:rPr lang="zh-CN" altLang="en-US">
                        <a:noFill/>
                      </a:rPr>
                      <a:t> </a:t>
                    </a:r>
                  </a:p>
                </p:txBody>
              </p:sp>
            </mc:Fallback>
          </mc:AlternateContent>
          <p:sp>
            <p:nvSpPr>
              <p:cNvPr id="15" name="箭头: 右 14">
                <a:extLst>
                  <a:ext uri="{FF2B5EF4-FFF2-40B4-BE49-F238E27FC236}">
                    <a16:creationId xmlns:a16="http://schemas.microsoft.com/office/drawing/2014/main" id="{8653B7FA-F50D-40BD-A363-5A750E9CE367}"/>
                  </a:ext>
                </a:extLst>
              </p:cNvPr>
              <p:cNvSpPr/>
              <p:nvPr/>
            </p:nvSpPr>
            <p:spPr>
              <a:xfrm>
                <a:off x="5403166" y="3024562"/>
                <a:ext cx="1197868" cy="1191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9B6BBA20-9A28-4BE8-8169-7AFAE3F88846}"/>
                </a:ext>
              </a:extLst>
            </p:cNvPr>
            <p:cNvGrpSpPr/>
            <p:nvPr/>
          </p:nvGrpSpPr>
          <p:grpSpPr>
            <a:xfrm>
              <a:off x="982188" y="3821357"/>
              <a:ext cx="10218721" cy="2295179"/>
              <a:chOff x="679215" y="3875920"/>
              <a:chExt cx="10218721" cy="2295179"/>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2CCFE98-CFC8-4B8C-85A5-E7AD4D966D92}"/>
                      </a:ext>
                    </a:extLst>
                  </p:cNvPr>
                  <p:cNvSpPr txBox="1"/>
                  <p:nvPr/>
                </p:nvSpPr>
                <p:spPr>
                  <a:xfrm>
                    <a:off x="679215" y="4177891"/>
                    <a:ext cx="2694586" cy="691728"/>
                  </a:xfrm>
                  <a:prstGeom prst="rect">
                    <a:avLst/>
                  </a:prstGeom>
                  <a:solidFill>
                    <a:schemeClr val="accent6">
                      <a:lumMod val="20000"/>
                      <a:lumOff val="80000"/>
                    </a:schemeClr>
                  </a:solidFill>
                </p:spPr>
                <p:txBody>
                  <a:bodyPr wrap="square" rtlCol="0">
                    <a:spAutoFit/>
                  </a:bodyPr>
                  <a:lstStyle/>
                  <a:p>
                    <a:pPr algn="ctr">
                      <a:lnSpc>
                        <a:spcPts val="2400"/>
                      </a:lnSpc>
                      <a:spcBef>
                        <a:spcPts val="600"/>
                      </a:spcBef>
                    </a:pPr>
                    <a:r>
                      <a:rPr lang="zh-CN" altLang="en-US" b="1">
                        <a:solidFill>
                          <a:srgbClr val="002060"/>
                        </a:solidFill>
                      </a:rPr>
                      <a:t>考虑</a:t>
                    </a:r>
                    <a14:m>
                      <m:oMath xmlns:m="http://schemas.openxmlformats.org/officeDocument/2006/math">
                        <m:r>
                          <a:rPr lang="en-US" altLang="zh-CN" b="1" i="1" smtClean="0">
                            <a:solidFill>
                              <a:srgbClr val="002060"/>
                            </a:solidFill>
                            <a:latin typeface="Cambria Math" panose="02040503050406030204" pitchFamily="18" charset="0"/>
                          </a:rPr>
                          <m:t>𝒂</m:t>
                        </m:r>
                      </m:oMath>
                    </a14:m>
                    <a:r>
                      <a:rPr lang="zh-CN" altLang="en-US" b="1">
                        <a:solidFill>
                          <a:srgbClr val="002060"/>
                        </a:solidFill>
                      </a:rPr>
                      <a:t>整除</a:t>
                    </a:r>
                    <a14:m>
                      <m:oMath xmlns:m="http://schemas.openxmlformats.org/officeDocument/2006/math">
                        <m:r>
                          <a:rPr lang="en-US" altLang="zh-CN" b="1" i="1" smtClean="0">
                            <a:solidFill>
                              <a:srgbClr val="002060"/>
                            </a:solidFill>
                            <a:latin typeface="Cambria Math" panose="02040503050406030204" pitchFamily="18" charset="0"/>
                          </a:rPr>
                          <m:t>𝒅</m:t>
                        </m:r>
                      </m:oMath>
                    </a14:m>
                    <a:r>
                      <a:rPr lang="zh-CN" altLang="en-US" b="1">
                        <a:solidFill>
                          <a:srgbClr val="002060"/>
                        </a:solidFill>
                      </a:rPr>
                      <a:t>的</a:t>
                    </a:r>
                    <a:r>
                      <a:rPr lang="zh-CN" altLang="en-US" b="1">
                        <a:solidFill>
                          <a:srgbClr val="C00000"/>
                        </a:solidFill>
                      </a:rPr>
                      <a:t>余数</a:t>
                    </a:r>
                    <a14:m>
                      <m:oMath xmlns:m="http://schemas.openxmlformats.org/officeDocument/2006/math">
                        <m:r>
                          <a:rPr lang="en-US" altLang="zh-CN" b="1" i="1" smtClean="0">
                            <a:solidFill>
                              <a:srgbClr val="C00000"/>
                            </a:solidFill>
                            <a:latin typeface="Cambria Math" panose="02040503050406030204" pitchFamily="18" charset="0"/>
                          </a:rPr>
                          <m:t>𝒓</m:t>
                        </m:r>
                      </m:oMath>
                    </a14:m>
                    <a:r>
                      <a:rPr lang="zh-CN" altLang="en-US" b="1">
                        <a:solidFill>
                          <a:srgbClr val="002060"/>
                        </a:solidFill>
                      </a:rPr>
                      <a:t>，</a:t>
                    </a:r>
                    <a14:m>
                      <m:oMath xmlns:m="http://schemas.openxmlformats.org/officeDocument/2006/math">
                        <m:r>
                          <a:rPr lang="en-US" altLang="zh-CN" b="1" i="1" smtClean="0">
                            <a:solidFill>
                              <a:srgbClr val="002060"/>
                            </a:solidFill>
                            <a:latin typeface="Cambria Math" panose="02040503050406030204" pitchFamily="18" charset="0"/>
                          </a:rPr>
                          <m:t>𝒂</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𝒒𝒅</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𝒓</m:t>
                        </m:r>
                        <m:r>
                          <a:rPr lang="zh-CN" altLang="en-US"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𝟎</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𝒓</m:t>
                        </m:r>
                        <m:r>
                          <a:rPr lang="en-US" altLang="zh-CN" b="1" i="1" smtClean="0">
                            <a:solidFill>
                              <a:srgbClr val="002060"/>
                            </a:solidFill>
                            <a:latin typeface="Cambria Math" panose="02040503050406030204" pitchFamily="18" charset="0"/>
                          </a:rPr>
                          <m:t> &lt; </m:t>
                        </m:r>
                        <m:r>
                          <a:rPr lang="en-US" altLang="zh-CN" b="1" i="1" smtClean="0">
                            <a:solidFill>
                              <a:srgbClr val="002060"/>
                            </a:solidFill>
                            <a:latin typeface="Cambria Math" panose="02040503050406030204" pitchFamily="18" charset="0"/>
                          </a:rPr>
                          <m:t>𝒅</m:t>
                        </m:r>
                      </m:oMath>
                    </a14:m>
                    <a:endParaRPr lang="zh-CN" altLang="en-US" b="1">
                      <a:solidFill>
                        <a:srgbClr val="002060"/>
                      </a:solidFill>
                    </a:endParaRPr>
                  </a:p>
                </p:txBody>
              </p:sp>
            </mc:Choice>
            <mc:Fallback xmlns="">
              <p:sp>
                <p:nvSpPr>
                  <p:cNvPr id="6" name="文本框 5">
                    <a:extLst>
                      <a:ext uri="{FF2B5EF4-FFF2-40B4-BE49-F238E27FC236}">
                        <a16:creationId xmlns:a16="http://schemas.microsoft.com/office/drawing/2014/main" id="{C2CCFE98-CFC8-4B8C-85A5-E7AD4D966D92}"/>
                      </a:ext>
                    </a:extLst>
                  </p:cNvPr>
                  <p:cNvSpPr txBox="1">
                    <a:spLocks noRot="1" noChangeAspect="1" noMove="1" noResize="1" noEditPoints="1" noAdjustHandles="1" noChangeArrowheads="1" noChangeShapeType="1" noTextEdit="1"/>
                  </p:cNvSpPr>
                  <p:nvPr/>
                </p:nvSpPr>
                <p:spPr>
                  <a:xfrm>
                    <a:off x="679215" y="4177891"/>
                    <a:ext cx="2694586" cy="691728"/>
                  </a:xfrm>
                  <a:prstGeom prst="rect">
                    <a:avLst/>
                  </a:prstGeom>
                  <a:blipFill>
                    <a:blip r:embed="rId5"/>
                    <a:stretch>
                      <a:fillRect t="-1754" b="-7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C1D3AAF-EF5D-40A0-B393-396F31531F87}"/>
                      </a:ext>
                    </a:extLst>
                  </p:cNvPr>
                  <p:cNvSpPr txBox="1"/>
                  <p:nvPr/>
                </p:nvSpPr>
                <p:spPr>
                  <a:xfrm>
                    <a:off x="3934260" y="3875920"/>
                    <a:ext cx="3748036" cy="1307281"/>
                  </a:xfrm>
                  <a:prstGeom prst="rect">
                    <a:avLst/>
                  </a:prstGeom>
                  <a:solidFill>
                    <a:schemeClr val="accent6">
                      <a:lumMod val="20000"/>
                      <a:lumOff val="80000"/>
                    </a:schemeClr>
                  </a:solidFill>
                </p:spPr>
                <p:txBody>
                  <a:bodyPr wrap="square" rtlCol="0">
                    <a:spAutoFit/>
                  </a:bodyPr>
                  <a:lstStyle/>
                  <a:p>
                    <a:pPr algn="just">
                      <a:lnSpc>
                        <a:spcPts val="2400"/>
                      </a:lnSpc>
                    </a:pPr>
                    <a:r>
                      <a:rPr lang="zh-CN" altLang="en-US" b="1">
                        <a:solidFill>
                          <a:srgbClr val="002060"/>
                        </a:solidFill>
                      </a:rPr>
                      <a:t>若</a:t>
                    </a:r>
                    <a14:m>
                      <m:oMath xmlns:m="http://schemas.openxmlformats.org/officeDocument/2006/math">
                        <m:r>
                          <a:rPr lang="en-US" altLang="zh-CN" b="1" i="1" smtClean="0">
                            <a:solidFill>
                              <a:srgbClr val="002060"/>
                            </a:solidFill>
                            <a:latin typeface="Cambria Math" panose="02040503050406030204" pitchFamily="18" charset="0"/>
                          </a:rPr>
                          <m:t>𝒓</m:t>
                        </m:r>
                        <m:r>
                          <a:rPr lang="en-US" altLang="zh-CN" b="1" i="1" smtClean="0">
                            <a:solidFill>
                              <a:srgbClr val="002060"/>
                            </a:solidFill>
                            <a:latin typeface="Cambria Math" panose="02040503050406030204" pitchFamily="18" charset="0"/>
                          </a:rPr>
                          <m:t>&gt;</m:t>
                        </m:r>
                        <m:r>
                          <a:rPr lang="en-US" altLang="zh-CN" b="1" i="1" smtClean="0">
                            <a:solidFill>
                              <a:srgbClr val="002060"/>
                            </a:solidFill>
                            <a:latin typeface="Cambria Math" panose="02040503050406030204" pitchFamily="18" charset="0"/>
                          </a:rPr>
                          <m:t>𝟎</m:t>
                        </m:r>
                      </m:oMath>
                    </a14:m>
                    <a:r>
                      <a:rPr lang="zh-CN" altLang="en-US" b="1">
                        <a:solidFill>
                          <a:srgbClr val="002060"/>
                        </a:solidFill>
                      </a:rPr>
                      <a:t>是正整数，由于</a:t>
                    </a:r>
                    <a14:m>
                      <m:oMath xmlns:m="http://schemas.openxmlformats.org/officeDocument/2006/math">
                        <m:r>
                          <a:rPr lang="en-US" altLang="zh-CN" b="1" i="1" smtClean="0">
                            <a:solidFill>
                              <a:schemeClr val="accent2">
                                <a:lumMod val="50000"/>
                              </a:schemeClr>
                            </a:solidFill>
                            <a:latin typeface="Cambria Math" panose="02040503050406030204" pitchFamily="18" charset="0"/>
                          </a:rPr>
                          <m:t>𝒓</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𝒂</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𝒒𝒅</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𝒂</m:t>
                        </m:r>
                        <m:d>
                          <m:dPr>
                            <m:ctrlPr>
                              <a:rPr lang="en-US" altLang="zh-CN" b="1" i="1" smtClean="0">
                                <a:solidFill>
                                  <a:schemeClr val="accent2">
                                    <a:lumMod val="50000"/>
                                  </a:schemeClr>
                                </a:solidFill>
                                <a:latin typeface="Cambria Math" panose="02040503050406030204" pitchFamily="18" charset="0"/>
                              </a:rPr>
                            </m:ctrlPr>
                          </m:dPr>
                          <m:e>
                            <m:r>
                              <a:rPr lang="en-US" altLang="zh-CN" b="1" i="1" smtClean="0">
                                <a:solidFill>
                                  <a:schemeClr val="accent2">
                                    <a:lumMod val="50000"/>
                                  </a:schemeClr>
                                </a:solidFill>
                                <a:latin typeface="Cambria Math" panose="02040503050406030204" pitchFamily="18" charset="0"/>
                              </a:rPr>
                              <m:t>𝟏</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𝒒</m:t>
                            </m:r>
                            <m:sSub>
                              <m:sSubPr>
                                <m:ctrlPr>
                                  <a:rPr lang="en-US" altLang="zh-CN" b="1" i="1" smtClean="0">
                                    <a:solidFill>
                                      <a:schemeClr val="accent2">
                                        <a:lumMod val="50000"/>
                                      </a:schemeClr>
                                    </a:solidFill>
                                    <a:latin typeface="Cambria Math" panose="02040503050406030204" pitchFamily="18" charset="0"/>
                                  </a:rPr>
                                </m:ctrlPr>
                              </m:sSubPr>
                              <m:e>
                                <m:r>
                                  <a:rPr lang="en-US" altLang="zh-CN" b="1" i="1" smtClean="0">
                                    <a:solidFill>
                                      <a:schemeClr val="accent2">
                                        <a:lumMod val="50000"/>
                                      </a:schemeClr>
                                    </a:solidFill>
                                    <a:latin typeface="Cambria Math" panose="02040503050406030204" pitchFamily="18" charset="0"/>
                                  </a:rPr>
                                  <m:t>𝒔</m:t>
                                </m:r>
                              </m:e>
                              <m:sub>
                                <m:r>
                                  <a:rPr lang="en-US" altLang="zh-CN" b="1" i="1" smtClean="0">
                                    <a:solidFill>
                                      <a:schemeClr val="accent2">
                                        <a:lumMod val="50000"/>
                                      </a:schemeClr>
                                    </a:solidFill>
                                    <a:latin typeface="Cambria Math" panose="02040503050406030204" pitchFamily="18" charset="0"/>
                                  </a:rPr>
                                  <m:t>𝟎</m:t>
                                </m:r>
                              </m:sub>
                            </m:sSub>
                          </m:e>
                        </m:d>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𝒃</m:t>
                        </m:r>
                        <m:sSub>
                          <m:sSubPr>
                            <m:ctrlPr>
                              <a:rPr lang="en-US" altLang="zh-CN" b="1" i="1" smtClean="0">
                                <a:solidFill>
                                  <a:schemeClr val="accent2">
                                    <a:lumMod val="50000"/>
                                  </a:schemeClr>
                                </a:solidFill>
                                <a:latin typeface="Cambria Math" panose="02040503050406030204" pitchFamily="18" charset="0"/>
                              </a:rPr>
                            </m:ctrlPr>
                          </m:sSubPr>
                          <m:e>
                            <m:r>
                              <a:rPr lang="en-US" altLang="zh-CN" b="1" i="1" smtClean="0">
                                <a:solidFill>
                                  <a:schemeClr val="accent2">
                                    <a:lumMod val="50000"/>
                                  </a:schemeClr>
                                </a:solidFill>
                                <a:latin typeface="Cambria Math" panose="02040503050406030204" pitchFamily="18" charset="0"/>
                              </a:rPr>
                              <m:t>𝒕</m:t>
                            </m:r>
                          </m:e>
                          <m:sub>
                            <m:r>
                              <a:rPr lang="en-US" altLang="zh-CN" b="1" i="1" smtClean="0">
                                <a:solidFill>
                                  <a:schemeClr val="accent2">
                                    <a:lumMod val="50000"/>
                                  </a:schemeClr>
                                </a:solidFill>
                                <a:latin typeface="Cambria Math" panose="02040503050406030204" pitchFamily="18" charset="0"/>
                              </a:rPr>
                              <m:t>𝟎</m:t>
                            </m:r>
                          </m:sub>
                        </m:sSub>
                      </m:oMath>
                    </a14:m>
                    <a:r>
                      <a:rPr lang="zh-CN" altLang="en-US" b="1">
                        <a:solidFill>
                          <a:srgbClr val="002060"/>
                        </a:solidFill>
                      </a:rPr>
                      <a:t>，则</a:t>
                    </a:r>
                    <a14:m>
                      <m:oMath xmlns:m="http://schemas.openxmlformats.org/officeDocument/2006/math">
                        <m:r>
                          <a:rPr lang="en-US" altLang="zh-CN" b="1" i="1" smtClean="0">
                            <a:solidFill>
                              <a:srgbClr val="C00000"/>
                            </a:solidFill>
                            <a:latin typeface="Cambria Math" panose="02040503050406030204" pitchFamily="18" charset="0"/>
                          </a:rPr>
                          <m:t>𝒓</m:t>
                        </m:r>
                      </m:oMath>
                    </a14:m>
                    <a:r>
                      <a:rPr lang="zh-CN" altLang="en-US" b="1">
                        <a:solidFill>
                          <a:srgbClr val="C00000"/>
                        </a:solidFill>
                      </a:rPr>
                      <a:t>属于</a:t>
                    </a:r>
                    <a14:m>
                      <m:oMath xmlns:m="http://schemas.openxmlformats.org/officeDocument/2006/math">
                        <m:r>
                          <a:rPr lang="en-US" altLang="zh-CN" b="1" i="1" smtClean="0">
                            <a:solidFill>
                              <a:srgbClr val="C00000"/>
                            </a:solidFill>
                            <a:latin typeface="Cambria Math" panose="02040503050406030204" pitchFamily="18" charset="0"/>
                          </a:rPr>
                          <m:t>𝑺</m:t>
                        </m:r>
                      </m:oMath>
                    </a14:m>
                    <a:r>
                      <a:rPr lang="zh-CN" altLang="en-US" b="1">
                        <a:solidFill>
                          <a:srgbClr val="C00000"/>
                        </a:solidFill>
                      </a:rPr>
                      <a:t>且小于</a:t>
                    </a:r>
                    <a14:m>
                      <m:oMath xmlns:m="http://schemas.openxmlformats.org/officeDocument/2006/math">
                        <m:r>
                          <a:rPr lang="en-US" altLang="zh-CN" b="1" i="1" smtClean="0">
                            <a:solidFill>
                              <a:srgbClr val="C00000"/>
                            </a:solidFill>
                            <a:latin typeface="Cambria Math" panose="02040503050406030204" pitchFamily="18" charset="0"/>
                          </a:rPr>
                          <m:t>𝒅</m:t>
                        </m:r>
                      </m:oMath>
                    </a14:m>
                    <a:r>
                      <a:rPr lang="zh-CN" altLang="en-US" b="1">
                        <a:solidFill>
                          <a:srgbClr val="002060"/>
                        </a:solidFill>
                      </a:rPr>
                      <a:t>，与</a:t>
                    </a:r>
                    <a14:m>
                      <m:oMath xmlns:m="http://schemas.openxmlformats.org/officeDocument/2006/math">
                        <m:r>
                          <a:rPr lang="en-US" altLang="zh-CN" b="1" i="1" smtClean="0">
                            <a:solidFill>
                              <a:srgbClr val="002060"/>
                            </a:solidFill>
                            <a:latin typeface="Cambria Math" panose="02040503050406030204" pitchFamily="18" charset="0"/>
                          </a:rPr>
                          <m:t>𝒅</m:t>
                        </m:r>
                      </m:oMath>
                    </a14:m>
                    <a:r>
                      <a:rPr lang="zh-CN" altLang="en-US" b="1">
                        <a:solidFill>
                          <a:srgbClr val="002060"/>
                        </a:solidFill>
                      </a:rPr>
                      <a:t>是</a:t>
                    </a:r>
                    <a14:m>
                      <m:oMath xmlns:m="http://schemas.openxmlformats.org/officeDocument/2006/math">
                        <m:r>
                          <a:rPr lang="en-US" altLang="zh-CN" b="1" i="1" smtClean="0">
                            <a:solidFill>
                              <a:srgbClr val="002060"/>
                            </a:solidFill>
                            <a:latin typeface="Cambria Math" panose="02040503050406030204" pitchFamily="18" charset="0"/>
                          </a:rPr>
                          <m:t>𝑺</m:t>
                        </m:r>
                      </m:oMath>
                    </a14:m>
                    <a:r>
                      <a:rPr lang="zh-CN" altLang="en-US" b="1">
                        <a:solidFill>
                          <a:srgbClr val="002060"/>
                        </a:solidFill>
                      </a:rPr>
                      <a:t>的最小正整数矛盾！因此有</a:t>
                    </a:r>
                    <a14:m>
                      <m:oMath xmlns:m="http://schemas.openxmlformats.org/officeDocument/2006/math">
                        <m:r>
                          <a:rPr lang="en-US" altLang="zh-CN" b="1" i="1" smtClean="0">
                            <a:solidFill>
                              <a:srgbClr val="002060"/>
                            </a:solidFill>
                            <a:latin typeface="Cambria Math" panose="02040503050406030204" pitchFamily="18" charset="0"/>
                          </a:rPr>
                          <m:t>𝒓</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𝟎</m:t>
                        </m:r>
                      </m:oMath>
                    </a14:m>
                    <a:r>
                      <a:rPr lang="zh-CN" altLang="en-US" b="1">
                        <a:solidFill>
                          <a:srgbClr val="002060"/>
                        </a:solidFill>
                      </a:rPr>
                      <a:t>，即</a:t>
                    </a:r>
                    <a14:m>
                      <m:oMath xmlns:m="http://schemas.openxmlformats.org/officeDocument/2006/math">
                        <m:r>
                          <a:rPr lang="en-US" altLang="zh-CN" b="1" i="1" smtClean="0">
                            <a:solidFill>
                              <a:srgbClr val="002060"/>
                            </a:solidFill>
                            <a:latin typeface="Cambria Math" panose="02040503050406030204" pitchFamily="18" charset="0"/>
                          </a:rPr>
                          <m:t>𝒅</m:t>
                        </m:r>
                      </m:oMath>
                    </a14:m>
                    <a:r>
                      <a:rPr lang="zh-CN" altLang="en-US" b="1">
                        <a:solidFill>
                          <a:srgbClr val="002060"/>
                        </a:solidFill>
                      </a:rPr>
                      <a:t>是</a:t>
                    </a:r>
                    <a14:m>
                      <m:oMath xmlns:m="http://schemas.openxmlformats.org/officeDocument/2006/math">
                        <m:r>
                          <a:rPr lang="en-US" altLang="zh-CN" b="1" i="1" smtClean="0">
                            <a:solidFill>
                              <a:srgbClr val="002060"/>
                            </a:solidFill>
                            <a:latin typeface="Cambria Math" panose="02040503050406030204" pitchFamily="18" charset="0"/>
                          </a:rPr>
                          <m:t>𝒂</m:t>
                        </m:r>
                      </m:oMath>
                    </a14:m>
                    <a:r>
                      <a:rPr lang="zh-CN" altLang="en-US" b="1">
                        <a:solidFill>
                          <a:srgbClr val="002060"/>
                        </a:solidFill>
                      </a:rPr>
                      <a:t>的因子。</a:t>
                    </a:r>
                  </a:p>
                </p:txBody>
              </p:sp>
            </mc:Choice>
            <mc:Fallback xmlns="">
              <p:sp>
                <p:nvSpPr>
                  <p:cNvPr id="11" name="文本框 10">
                    <a:extLst>
                      <a:ext uri="{FF2B5EF4-FFF2-40B4-BE49-F238E27FC236}">
                        <a16:creationId xmlns:a16="http://schemas.microsoft.com/office/drawing/2014/main" id="{4C1D3AAF-EF5D-40A0-B393-396F31531F87}"/>
                      </a:ext>
                    </a:extLst>
                  </p:cNvPr>
                  <p:cNvSpPr txBox="1">
                    <a:spLocks noRot="1" noChangeAspect="1" noMove="1" noResize="1" noEditPoints="1" noAdjustHandles="1" noChangeArrowheads="1" noChangeShapeType="1" noTextEdit="1"/>
                  </p:cNvSpPr>
                  <p:nvPr/>
                </p:nvSpPr>
                <p:spPr>
                  <a:xfrm>
                    <a:off x="3934260" y="3875920"/>
                    <a:ext cx="3748036" cy="1307281"/>
                  </a:xfrm>
                  <a:prstGeom prst="rect">
                    <a:avLst/>
                  </a:prstGeom>
                  <a:blipFill>
                    <a:blip r:embed="rId6"/>
                    <a:stretch>
                      <a:fillRect l="-1301" t="-1402" r="-7480" b="-70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BC3FF84-FDC9-4DBD-B5F4-1067E4A4EF34}"/>
                      </a:ext>
                    </a:extLst>
                  </p:cNvPr>
                  <p:cNvSpPr txBox="1"/>
                  <p:nvPr/>
                </p:nvSpPr>
                <p:spPr>
                  <a:xfrm>
                    <a:off x="4485232" y="5479371"/>
                    <a:ext cx="2442849" cy="691728"/>
                  </a:xfrm>
                  <a:prstGeom prst="rect">
                    <a:avLst/>
                  </a:prstGeom>
                  <a:solidFill>
                    <a:schemeClr val="accent6">
                      <a:lumMod val="20000"/>
                      <a:lumOff val="80000"/>
                    </a:schemeClr>
                  </a:solidFill>
                </p:spPr>
                <p:txBody>
                  <a:bodyPr wrap="square" rtlCol="0">
                    <a:spAutoFit/>
                  </a:bodyPr>
                  <a:lstStyle/>
                  <a:p>
                    <a:pPr>
                      <a:lnSpc>
                        <a:spcPts val="2400"/>
                      </a:lnSpc>
                    </a:pPr>
                    <a:r>
                      <a:rPr lang="zh-CN" altLang="en-US" b="1">
                        <a:solidFill>
                          <a:srgbClr val="002060"/>
                        </a:solidFill>
                      </a:rPr>
                      <a:t>同理可证</a:t>
                    </a:r>
                    <a14:m>
                      <m:oMath xmlns:m="http://schemas.openxmlformats.org/officeDocument/2006/math">
                        <m:r>
                          <a:rPr lang="en-US" altLang="zh-CN" b="1" i="1" smtClean="0">
                            <a:solidFill>
                              <a:srgbClr val="002060"/>
                            </a:solidFill>
                            <a:latin typeface="Cambria Math" panose="02040503050406030204" pitchFamily="18" charset="0"/>
                          </a:rPr>
                          <m:t>𝒅</m:t>
                        </m:r>
                      </m:oMath>
                    </a14:m>
                    <a:r>
                      <a:rPr lang="zh-CN" altLang="en-US" b="1">
                        <a:solidFill>
                          <a:srgbClr val="002060"/>
                        </a:solidFill>
                      </a:rPr>
                      <a:t>是</a:t>
                    </a:r>
                    <a14:m>
                      <m:oMath xmlns:m="http://schemas.openxmlformats.org/officeDocument/2006/math">
                        <m:r>
                          <a:rPr lang="en-US" altLang="zh-CN" b="1" i="1" smtClean="0">
                            <a:solidFill>
                              <a:srgbClr val="002060"/>
                            </a:solidFill>
                            <a:latin typeface="Cambria Math" panose="02040503050406030204" pitchFamily="18" charset="0"/>
                          </a:rPr>
                          <m:t>𝒃</m:t>
                        </m:r>
                      </m:oMath>
                    </a14:m>
                    <a:r>
                      <a:rPr lang="zh-CN" altLang="en-US" b="1">
                        <a:solidFill>
                          <a:srgbClr val="002060"/>
                        </a:solidFill>
                      </a:rPr>
                      <a:t>的因子，因此</a:t>
                    </a:r>
                    <a14:m>
                      <m:oMath xmlns:m="http://schemas.openxmlformats.org/officeDocument/2006/math">
                        <m:r>
                          <a:rPr lang="en-US" altLang="zh-CN" b="1" i="1" smtClean="0">
                            <a:solidFill>
                              <a:srgbClr val="002060"/>
                            </a:solidFill>
                            <a:latin typeface="Cambria Math" panose="02040503050406030204" pitchFamily="18" charset="0"/>
                          </a:rPr>
                          <m:t>𝒅</m:t>
                        </m:r>
                      </m:oMath>
                    </a14:m>
                    <a:r>
                      <a:rPr lang="zh-CN" altLang="en-US" b="1">
                        <a:solidFill>
                          <a:srgbClr val="002060"/>
                        </a:solidFill>
                      </a:rPr>
                      <a:t>是</a:t>
                    </a:r>
                    <a14:m>
                      <m:oMath xmlns:m="http://schemas.openxmlformats.org/officeDocument/2006/math">
                        <m:r>
                          <a:rPr lang="en-US" altLang="zh-CN" b="1" i="1" smtClean="0">
                            <a:solidFill>
                              <a:srgbClr val="002060"/>
                            </a:solidFill>
                            <a:latin typeface="Cambria Math" panose="02040503050406030204" pitchFamily="18" charset="0"/>
                          </a:rPr>
                          <m:t>𝒂</m:t>
                        </m:r>
                      </m:oMath>
                    </a14:m>
                    <a:r>
                      <a:rPr lang="zh-CN" altLang="en-US" b="1">
                        <a:solidFill>
                          <a:srgbClr val="002060"/>
                        </a:solidFill>
                      </a:rPr>
                      <a:t>和</a:t>
                    </a:r>
                    <a14:m>
                      <m:oMath xmlns:m="http://schemas.openxmlformats.org/officeDocument/2006/math">
                        <m:r>
                          <a:rPr lang="en-US" altLang="zh-CN" b="1" i="1" smtClean="0">
                            <a:solidFill>
                              <a:srgbClr val="002060"/>
                            </a:solidFill>
                            <a:latin typeface="Cambria Math" panose="02040503050406030204" pitchFamily="18" charset="0"/>
                          </a:rPr>
                          <m:t>𝒃</m:t>
                        </m:r>
                      </m:oMath>
                    </a14:m>
                    <a:r>
                      <a:rPr lang="zh-CN" altLang="en-US" b="1">
                        <a:solidFill>
                          <a:srgbClr val="002060"/>
                        </a:solidFill>
                      </a:rPr>
                      <a:t>的公因子</a:t>
                    </a:r>
                  </a:p>
                </p:txBody>
              </p:sp>
            </mc:Choice>
            <mc:Fallback xmlns="">
              <p:sp>
                <p:nvSpPr>
                  <p:cNvPr id="12" name="文本框 11">
                    <a:extLst>
                      <a:ext uri="{FF2B5EF4-FFF2-40B4-BE49-F238E27FC236}">
                        <a16:creationId xmlns:a16="http://schemas.microsoft.com/office/drawing/2014/main" id="{0BC3FF84-FDC9-4DBD-B5F4-1067E4A4EF34}"/>
                      </a:ext>
                    </a:extLst>
                  </p:cNvPr>
                  <p:cNvSpPr txBox="1">
                    <a:spLocks noRot="1" noChangeAspect="1" noMove="1" noResize="1" noEditPoints="1" noAdjustHandles="1" noChangeArrowheads="1" noChangeShapeType="1" noTextEdit="1"/>
                  </p:cNvSpPr>
                  <p:nvPr/>
                </p:nvSpPr>
                <p:spPr>
                  <a:xfrm>
                    <a:off x="4485232" y="5479371"/>
                    <a:ext cx="2442849" cy="691728"/>
                  </a:xfrm>
                  <a:prstGeom prst="rect">
                    <a:avLst/>
                  </a:prstGeom>
                  <a:blipFill>
                    <a:blip r:embed="rId7"/>
                    <a:stretch>
                      <a:fillRect l="-1995" t="-2655" r="-11471" b="-141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D74987E-B34C-49CD-A3D2-F45B673D082D}"/>
                      </a:ext>
                    </a:extLst>
                  </p:cNvPr>
                  <p:cNvSpPr txBox="1"/>
                  <p:nvPr/>
                </p:nvSpPr>
                <p:spPr>
                  <a:xfrm>
                    <a:off x="8605263" y="4111199"/>
                    <a:ext cx="2142499" cy="923330"/>
                  </a:xfrm>
                  <a:prstGeom prst="rect">
                    <a:avLst/>
                  </a:prstGeom>
                  <a:solidFill>
                    <a:schemeClr val="accent2">
                      <a:lumMod val="20000"/>
                      <a:lumOff val="80000"/>
                    </a:schemeClr>
                  </a:solidFill>
                </p:spPr>
                <p:txBody>
                  <a:bodyPr wrap="square" rtlCol="0">
                    <a:spAutoFit/>
                  </a:bodyPr>
                  <a:lstStyle/>
                  <a:p>
                    <a:r>
                      <a:rPr lang="zh-CN" altLang="en-US" b="1">
                        <a:solidFill>
                          <a:srgbClr val="002060"/>
                        </a:solidFill>
                      </a:rPr>
                      <a:t>对任意正整数</a:t>
                    </a:r>
                    <a:r>
                      <a:rPr lang="en-US" altLang="zh-CN" b="1">
                        <a:solidFill>
                          <a:srgbClr val="002060"/>
                        </a:solidFill>
                      </a:rPr>
                      <a:t>c</a:t>
                    </a:r>
                    <a:r>
                      <a:rPr lang="zh-CN" altLang="en-US" b="1">
                        <a:solidFill>
                          <a:srgbClr val="002060"/>
                        </a:solidFill>
                      </a:rPr>
                      <a:t>，若</a:t>
                    </a:r>
                    <a14:m>
                      <m:oMath xmlns:m="http://schemas.openxmlformats.org/officeDocument/2006/math">
                        <m:r>
                          <a:rPr lang="en-US" altLang="zh-CN" b="1" i="1" smtClean="0">
                            <a:solidFill>
                              <a:srgbClr val="002060"/>
                            </a:solidFill>
                            <a:latin typeface="Cambria Math" panose="02040503050406030204" pitchFamily="18" charset="0"/>
                          </a:rPr>
                          <m:t>𝒄</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𝒂</m:t>
                        </m:r>
                      </m:oMath>
                    </a14:m>
                    <a:r>
                      <a:rPr lang="zh-CN" altLang="en-US" b="1">
                        <a:solidFill>
                          <a:srgbClr val="002060"/>
                        </a:solidFill>
                      </a:rPr>
                      <a:t>且</a:t>
                    </a:r>
                    <a14:m>
                      <m:oMath xmlns:m="http://schemas.openxmlformats.org/officeDocument/2006/math">
                        <m:r>
                          <a:rPr lang="en-US" altLang="zh-CN" b="1" i="1" smtClean="0">
                            <a:solidFill>
                              <a:srgbClr val="002060"/>
                            </a:solidFill>
                            <a:latin typeface="Cambria Math" panose="02040503050406030204" pitchFamily="18" charset="0"/>
                          </a:rPr>
                          <m:t>𝒄</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𝒃</m:t>
                        </m:r>
                      </m:oMath>
                    </a14:m>
                    <a:r>
                      <a:rPr lang="zh-CN" altLang="en-US" b="1">
                        <a:solidFill>
                          <a:srgbClr val="002060"/>
                        </a:solidFill>
                      </a:rPr>
                      <a:t>，则</a:t>
                    </a:r>
                    <a14:m>
                      <m:oMath xmlns:m="http://schemas.openxmlformats.org/officeDocument/2006/math">
                        <m:r>
                          <a:rPr lang="en-US" altLang="zh-CN" b="1" i="1" smtClean="0">
                            <a:solidFill>
                              <a:srgbClr val="002060"/>
                            </a:solidFill>
                            <a:latin typeface="Cambria Math" panose="02040503050406030204" pitchFamily="18" charset="0"/>
                          </a:rPr>
                          <m:t>𝒄</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𝒂</m:t>
                        </m:r>
                        <m:sSub>
                          <m:sSubPr>
                            <m:ctrlPr>
                              <a:rPr lang="en-US" altLang="zh-CN" b="1" i="1" smtClean="0">
                                <a:solidFill>
                                  <a:srgbClr val="002060"/>
                                </a:solidFill>
                                <a:latin typeface="Cambria Math" panose="02040503050406030204" pitchFamily="18" charset="0"/>
                              </a:rPr>
                            </m:ctrlPr>
                          </m:sSubPr>
                          <m:e>
                            <m:r>
                              <a:rPr lang="en-US" altLang="zh-CN" b="1" i="1" smtClean="0">
                                <a:solidFill>
                                  <a:srgbClr val="002060"/>
                                </a:solidFill>
                                <a:latin typeface="Cambria Math" panose="02040503050406030204" pitchFamily="18" charset="0"/>
                              </a:rPr>
                              <m:t>𝒔</m:t>
                            </m:r>
                          </m:e>
                          <m:sub>
                            <m:r>
                              <a:rPr lang="en-US" altLang="zh-CN" b="1" i="1" smtClean="0">
                                <a:solidFill>
                                  <a:srgbClr val="002060"/>
                                </a:solidFill>
                                <a:latin typeface="Cambria Math" panose="02040503050406030204" pitchFamily="18" charset="0"/>
                              </a:rPr>
                              <m:t>𝟎</m:t>
                            </m:r>
                          </m:sub>
                        </m:sSub>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𝒃</m:t>
                        </m:r>
                        <m:sSub>
                          <m:sSubPr>
                            <m:ctrlPr>
                              <a:rPr lang="en-US" altLang="zh-CN" b="1" i="1" smtClean="0">
                                <a:solidFill>
                                  <a:srgbClr val="002060"/>
                                </a:solidFill>
                                <a:latin typeface="Cambria Math" panose="02040503050406030204" pitchFamily="18" charset="0"/>
                              </a:rPr>
                            </m:ctrlPr>
                          </m:sSubPr>
                          <m:e>
                            <m:r>
                              <a:rPr lang="en-US" altLang="zh-CN" b="1" i="1" smtClean="0">
                                <a:solidFill>
                                  <a:srgbClr val="002060"/>
                                </a:solidFill>
                                <a:latin typeface="Cambria Math" panose="02040503050406030204" pitchFamily="18" charset="0"/>
                              </a:rPr>
                              <m:t>𝒕</m:t>
                            </m:r>
                          </m:e>
                          <m:sub>
                            <m:r>
                              <a:rPr lang="en-US" altLang="zh-CN" b="1" i="1" smtClean="0">
                                <a:solidFill>
                                  <a:srgbClr val="002060"/>
                                </a:solidFill>
                                <a:latin typeface="Cambria Math" panose="02040503050406030204" pitchFamily="18" charset="0"/>
                              </a:rPr>
                              <m:t>𝟎</m:t>
                            </m:r>
                          </m:sub>
                        </m:sSub>
                      </m:oMath>
                    </a14:m>
                    <a:r>
                      <a:rPr lang="zh-CN" altLang="en-US" b="1">
                        <a:solidFill>
                          <a:srgbClr val="002060"/>
                        </a:solidFill>
                      </a:rPr>
                      <a:t>，即</a:t>
                    </a:r>
                    <a14:m>
                      <m:oMath xmlns:m="http://schemas.openxmlformats.org/officeDocument/2006/math">
                        <m:r>
                          <a:rPr lang="en-US" altLang="zh-CN" b="1" i="1" smtClean="0">
                            <a:solidFill>
                              <a:srgbClr val="002060"/>
                            </a:solidFill>
                            <a:latin typeface="Cambria Math" panose="02040503050406030204" pitchFamily="18" charset="0"/>
                          </a:rPr>
                          <m:t>𝒄</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𝒅</m:t>
                        </m:r>
                      </m:oMath>
                    </a14:m>
                    <a:endParaRPr lang="zh-CN" altLang="en-US" b="1">
                      <a:solidFill>
                        <a:srgbClr val="002060"/>
                      </a:solidFill>
                    </a:endParaRPr>
                  </a:p>
                </p:txBody>
              </p:sp>
            </mc:Choice>
            <mc:Fallback xmlns="">
              <p:sp>
                <p:nvSpPr>
                  <p:cNvPr id="13" name="文本框 12">
                    <a:extLst>
                      <a:ext uri="{FF2B5EF4-FFF2-40B4-BE49-F238E27FC236}">
                        <a16:creationId xmlns:a16="http://schemas.microsoft.com/office/drawing/2014/main" id="{5D74987E-B34C-49CD-A3D2-F45B673D082D}"/>
                      </a:ext>
                    </a:extLst>
                  </p:cNvPr>
                  <p:cNvSpPr txBox="1">
                    <a:spLocks noRot="1" noChangeAspect="1" noMove="1" noResize="1" noEditPoints="1" noAdjustHandles="1" noChangeArrowheads="1" noChangeShapeType="1" noTextEdit="1"/>
                  </p:cNvSpPr>
                  <p:nvPr/>
                </p:nvSpPr>
                <p:spPr>
                  <a:xfrm>
                    <a:off x="8605263" y="4111199"/>
                    <a:ext cx="2142499" cy="923330"/>
                  </a:xfrm>
                  <a:prstGeom prst="rect">
                    <a:avLst/>
                  </a:prstGeom>
                  <a:blipFill>
                    <a:blip r:embed="rId8"/>
                    <a:stretch>
                      <a:fillRect l="-2273" t="-3289" r="-2273"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C735FF8-58B6-4A6C-A635-A26B598DB38F}"/>
                      </a:ext>
                    </a:extLst>
                  </p:cNvPr>
                  <p:cNvSpPr txBox="1"/>
                  <p:nvPr/>
                </p:nvSpPr>
                <p:spPr>
                  <a:xfrm>
                    <a:off x="8455087" y="5640569"/>
                    <a:ext cx="2442849" cy="369332"/>
                  </a:xfrm>
                  <a:prstGeom prst="rect">
                    <a:avLst/>
                  </a:prstGeom>
                  <a:solidFill>
                    <a:schemeClr val="accent4">
                      <a:lumMod val="20000"/>
                      <a:lumOff val="80000"/>
                    </a:schemeClr>
                  </a:solidFill>
                </p:spPr>
                <p:txBody>
                  <a:bodyPr wrap="square" rtlCol="0">
                    <a:spAutoFit/>
                  </a:bodyPr>
                  <a:lstStyle/>
                  <a:p>
                    <a14:m>
                      <m:oMath xmlns:m="http://schemas.openxmlformats.org/officeDocument/2006/math">
                        <m:r>
                          <a:rPr lang="en-US" altLang="zh-CN" b="1" i="1" smtClean="0">
                            <a:solidFill>
                              <a:srgbClr val="C00000"/>
                            </a:solidFill>
                            <a:latin typeface="Cambria Math" panose="02040503050406030204" pitchFamily="18" charset="0"/>
                          </a:rPr>
                          <m:t>𝒅</m:t>
                        </m:r>
                      </m:oMath>
                    </a14:m>
                    <a:r>
                      <a:rPr lang="zh-CN" altLang="en-US" b="1">
                        <a:solidFill>
                          <a:srgbClr val="C00000"/>
                        </a:solidFill>
                      </a:rPr>
                      <a:t>是</a:t>
                    </a:r>
                    <a14:m>
                      <m:oMath xmlns:m="http://schemas.openxmlformats.org/officeDocument/2006/math">
                        <m:r>
                          <a:rPr lang="en-US" altLang="zh-CN" b="1" i="1" smtClean="0">
                            <a:solidFill>
                              <a:srgbClr val="C00000"/>
                            </a:solidFill>
                            <a:latin typeface="Cambria Math" panose="02040503050406030204" pitchFamily="18" charset="0"/>
                          </a:rPr>
                          <m:t>𝒂</m:t>
                        </m:r>
                      </m:oMath>
                    </a14:m>
                    <a:r>
                      <a:rPr lang="zh-CN" altLang="en-US" b="1">
                        <a:solidFill>
                          <a:srgbClr val="C00000"/>
                        </a:solidFill>
                      </a:rPr>
                      <a:t>和</a:t>
                    </a:r>
                    <a14:m>
                      <m:oMath xmlns:m="http://schemas.openxmlformats.org/officeDocument/2006/math">
                        <m:r>
                          <a:rPr lang="en-US" altLang="zh-CN" b="1" i="1" smtClean="0">
                            <a:solidFill>
                              <a:srgbClr val="C00000"/>
                            </a:solidFill>
                            <a:latin typeface="Cambria Math" panose="02040503050406030204" pitchFamily="18" charset="0"/>
                          </a:rPr>
                          <m:t>𝒃</m:t>
                        </m:r>
                      </m:oMath>
                    </a14:m>
                    <a:r>
                      <a:rPr lang="zh-CN" altLang="en-US" b="1">
                        <a:solidFill>
                          <a:srgbClr val="C00000"/>
                        </a:solidFill>
                      </a:rPr>
                      <a:t>的最大公因子</a:t>
                    </a:r>
                  </a:p>
                </p:txBody>
              </p:sp>
            </mc:Choice>
            <mc:Fallback xmlns="">
              <p:sp>
                <p:nvSpPr>
                  <p:cNvPr id="14" name="文本框 13">
                    <a:extLst>
                      <a:ext uri="{FF2B5EF4-FFF2-40B4-BE49-F238E27FC236}">
                        <a16:creationId xmlns:a16="http://schemas.microsoft.com/office/drawing/2014/main" id="{9C735FF8-58B6-4A6C-A635-A26B598DB38F}"/>
                      </a:ext>
                    </a:extLst>
                  </p:cNvPr>
                  <p:cNvSpPr txBox="1">
                    <a:spLocks noRot="1" noChangeAspect="1" noMove="1" noResize="1" noEditPoints="1" noAdjustHandles="1" noChangeArrowheads="1" noChangeShapeType="1" noTextEdit="1"/>
                  </p:cNvSpPr>
                  <p:nvPr/>
                </p:nvSpPr>
                <p:spPr>
                  <a:xfrm>
                    <a:off x="8455087" y="5640569"/>
                    <a:ext cx="2442849" cy="369332"/>
                  </a:xfrm>
                  <a:prstGeom prst="rect">
                    <a:avLst/>
                  </a:prstGeom>
                  <a:blipFill>
                    <a:blip r:embed="rId9"/>
                    <a:stretch>
                      <a:fillRect t="-8197" r="-2250" b="-24590"/>
                    </a:stretch>
                  </a:blipFill>
                </p:spPr>
                <p:txBody>
                  <a:bodyPr/>
                  <a:lstStyle/>
                  <a:p>
                    <a:r>
                      <a:rPr lang="zh-CN" altLang="en-US">
                        <a:noFill/>
                      </a:rPr>
                      <a:t> </a:t>
                    </a:r>
                  </a:p>
                </p:txBody>
              </p:sp>
            </mc:Fallback>
          </mc:AlternateContent>
          <p:sp>
            <p:nvSpPr>
              <p:cNvPr id="16" name="箭头: 右 15">
                <a:extLst>
                  <a:ext uri="{FF2B5EF4-FFF2-40B4-BE49-F238E27FC236}">
                    <a16:creationId xmlns:a16="http://schemas.microsoft.com/office/drawing/2014/main" id="{6F4A281C-377F-4B12-9067-D00F03BEFE78}"/>
                  </a:ext>
                </a:extLst>
              </p:cNvPr>
              <p:cNvSpPr/>
              <p:nvPr/>
            </p:nvSpPr>
            <p:spPr>
              <a:xfrm>
                <a:off x="3373801" y="4492771"/>
                <a:ext cx="560459" cy="800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4F1D4671-9C01-4FA8-8758-5B64DE4C5309}"/>
                  </a:ext>
                </a:extLst>
              </p:cNvPr>
              <p:cNvSpPr/>
              <p:nvPr/>
            </p:nvSpPr>
            <p:spPr>
              <a:xfrm>
                <a:off x="5773401" y="5183201"/>
                <a:ext cx="60071" cy="296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E02FC833-4948-4D3F-ABFF-C2B387B78911}"/>
                  </a:ext>
                </a:extLst>
              </p:cNvPr>
              <p:cNvSpPr/>
              <p:nvPr/>
            </p:nvSpPr>
            <p:spPr>
              <a:xfrm>
                <a:off x="9644584" y="5056389"/>
                <a:ext cx="60071" cy="570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1E4DFB57-A782-4095-9CCE-2A83E9CF6DEF}"/>
                  </a:ext>
                </a:extLst>
              </p:cNvPr>
              <p:cNvSpPr/>
              <p:nvPr/>
            </p:nvSpPr>
            <p:spPr>
              <a:xfrm>
                <a:off x="6928081" y="5804478"/>
                <a:ext cx="1527006" cy="80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圆角 23">
              <a:extLst>
                <a:ext uri="{FF2B5EF4-FFF2-40B4-BE49-F238E27FC236}">
                  <a16:creationId xmlns:a16="http://schemas.microsoft.com/office/drawing/2014/main" id="{967104F2-BE5C-44CB-A005-145EFC248B13}"/>
                </a:ext>
              </a:extLst>
            </p:cNvPr>
            <p:cNvSpPr/>
            <p:nvPr/>
          </p:nvSpPr>
          <p:spPr>
            <a:xfrm>
              <a:off x="783135" y="2629733"/>
              <a:ext cx="10625730" cy="3544135"/>
            </a:xfrm>
            <a:prstGeom prst="roundRect">
              <a:avLst>
                <a:gd name="adj" fmla="val 767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2280A33-46A2-45E4-B277-3EDFD7C76F55}"/>
                  </a:ext>
                </a:extLst>
              </p:cNvPr>
              <p:cNvSpPr txBox="1"/>
              <p:nvPr/>
            </p:nvSpPr>
            <p:spPr>
              <a:xfrm>
                <a:off x="1002514" y="5096086"/>
                <a:ext cx="2685683" cy="992772"/>
              </a:xfrm>
              <a:prstGeom prst="rect">
                <a:avLst/>
              </a:prstGeom>
              <a:solidFill>
                <a:schemeClr val="accent2">
                  <a:lumMod val="20000"/>
                  <a:lumOff val="80000"/>
                </a:schemeClr>
              </a:solidFill>
            </p:spPr>
            <p:txBody>
              <a:bodyPr wrap="square" rtlCol="0">
                <a:spAutoFit/>
              </a:bodyPr>
              <a:lstStyle/>
              <a:p>
                <a:pPr>
                  <a:lnSpc>
                    <a:spcPts val="2400"/>
                  </a:lnSpc>
                </a:pPr>
                <a:r>
                  <a:rPr lang="zh-CN" altLang="en-US" sz="1600" b="1">
                    <a:solidFill>
                      <a:srgbClr val="C00000"/>
                    </a:solidFill>
                  </a:rPr>
                  <a:t>带余数除法</a:t>
                </a:r>
                <a:r>
                  <a:rPr lang="zh-CN" altLang="en-US" sz="1600" b="1">
                    <a:solidFill>
                      <a:schemeClr val="accent2">
                        <a:lumMod val="50000"/>
                      </a:schemeClr>
                    </a:solidFill>
                  </a:rPr>
                  <a:t>：对任意整数</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𝒂</m:t>
                    </m:r>
                  </m:oMath>
                </a14:m>
                <a:r>
                  <a:rPr lang="zh-CN" altLang="en-US" sz="1600" b="1">
                    <a:solidFill>
                      <a:schemeClr val="accent2">
                        <a:lumMod val="50000"/>
                      </a:schemeClr>
                    </a:solidFill>
                  </a:rPr>
                  <a:t>和正整数</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𝒃</m:t>
                    </m:r>
                  </m:oMath>
                </a14:m>
                <a:r>
                  <a:rPr lang="zh-CN" altLang="en-US" sz="1600" b="1">
                    <a:solidFill>
                      <a:schemeClr val="accent2">
                        <a:lumMod val="50000"/>
                      </a:schemeClr>
                    </a:solidFill>
                  </a:rPr>
                  <a:t>，存在整数</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𝒒</m:t>
                    </m:r>
                    <m:r>
                      <a:rPr lang="en-US" altLang="zh-CN" sz="1600" b="1" i="1" smtClean="0">
                        <a:solidFill>
                          <a:schemeClr val="accent2">
                            <a:lumMod val="50000"/>
                          </a:schemeClr>
                        </a:solidFill>
                        <a:latin typeface="Cambria Math" panose="02040503050406030204" pitchFamily="18" charset="0"/>
                      </a:rPr>
                      <m:t>, </m:t>
                    </m:r>
                    <m:r>
                      <a:rPr lang="en-US" altLang="zh-CN" sz="1600" b="1" i="1" smtClean="0">
                        <a:solidFill>
                          <a:schemeClr val="accent2">
                            <a:lumMod val="50000"/>
                          </a:schemeClr>
                        </a:solidFill>
                        <a:latin typeface="Cambria Math" panose="02040503050406030204" pitchFamily="18" charset="0"/>
                      </a:rPr>
                      <m:t>𝒓</m:t>
                    </m:r>
                  </m:oMath>
                </a14:m>
                <a:r>
                  <a:rPr lang="zh-CN" altLang="en-US" sz="1600" b="1">
                    <a:solidFill>
                      <a:schemeClr val="accent2">
                        <a:lumMod val="50000"/>
                      </a:schemeClr>
                    </a:solidFill>
                  </a:rPr>
                  <a:t>使得</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𝒂</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𝒒𝒃</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𝒓</m:t>
                    </m:r>
                  </m:oMath>
                </a14:m>
                <a:r>
                  <a:rPr lang="zh-CN" altLang="en-US" sz="1600" b="1">
                    <a:solidFill>
                      <a:schemeClr val="accent2">
                        <a:lumMod val="50000"/>
                      </a:schemeClr>
                    </a:solidFill>
                  </a:rPr>
                  <a:t>且</a:t>
                </a:r>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𝟎</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𝒓</m:t>
                    </m:r>
                    <m:r>
                      <a:rPr lang="en-US" altLang="zh-CN" sz="1600" b="1" i="1" smtClean="0">
                        <a:solidFill>
                          <a:schemeClr val="accent2">
                            <a:lumMod val="50000"/>
                          </a:schemeClr>
                        </a:solidFill>
                        <a:latin typeface="Cambria Math" panose="02040503050406030204" pitchFamily="18" charset="0"/>
                      </a:rPr>
                      <m:t>&lt;</m:t>
                    </m:r>
                    <m:r>
                      <a:rPr lang="en-US" altLang="zh-CN" sz="1600" b="1" i="1" smtClean="0">
                        <a:solidFill>
                          <a:schemeClr val="accent2">
                            <a:lumMod val="50000"/>
                          </a:schemeClr>
                        </a:solidFill>
                        <a:latin typeface="Cambria Math" panose="02040503050406030204" pitchFamily="18" charset="0"/>
                      </a:rPr>
                      <m:t>𝒃</m:t>
                    </m:r>
                  </m:oMath>
                </a14:m>
                <a:endParaRPr lang="zh-CN" altLang="en-US" sz="1600" b="1">
                  <a:solidFill>
                    <a:schemeClr val="accent2">
                      <a:lumMod val="50000"/>
                    </a:schemeClr>
                  </a:solidFill>
                </a:endParaRPr>
              </a:p>
            </p:txBody>
          </p:sp>
        </mc:Choice>
        <mc:Fallback xmlns="">
          <p:sp>
            <p:nvSpPr>
              <p:cNvPr id="26" name="文本框 25">
                <a:extLst>
                  <a:ext uri="{FF2B5EF4-FFF2-40B4-BE49-F238E27FC236}">
                    <a16:creationId xmlns:a16="http://schemas.microsoft.com/office/drawing/2014/main" id="{62280A33-46A2-45E4-B277-3EDFD7C76F55}"/>
                  </a:ext>
                </a:extLst>
              </p:cNvPr>
              <p:cNvSpPr txBox="1">
                <a:spLocks noRot="1" noChangeAspect="1" noMove="1" noResize="1" noEditPoints="1" noAdjustHandles="1" noChangeArrowheads="1" noChangeShapeType="1" noTextEdit="1"/>
              </p:cNvSpPr>
              <p:nvPr/>
            </p:nvSpPr>
            <p:spPr>
              <a:xfrm>
                <a:off x="1002514" y="5096086"/>
                <a:ext cx="2685683" cy="992772"/>
              </a:xfrm>
              <a:prstGeom prst="rect">
                <a:avLst/>
              </a:prstGeom>
              <a:blipFill>
                <a:blip r:embed="rId10"/>
                <a:stretch>
                  <a:fillRect l="-1134" b="-7362"/>
                </a:stretch>
              </a:blipFill>
            </p:spPr>
            <p:txBody>
              <a:bodyPr/>
              <a:lstStyle/>
              <a:p>
                <a:r>
                  <a:rPr lang="zh-CN" altLang="en-US">
                    <a:noFill/>
                  </a:rPr>
                  <a:t> </a:t>
                </a:r>
              </a:p>
            </p:txBody>
          </p:sp>
        </mc:Fallback>
      </mc:AlternateContent>
      <p:sp>
        <p:nvSpPr>
          <p:cNvPr id="27" name="箭头: 上 26">
            <a:extLst>
              <a:ext uri="{FF2B5EF4-FFF2-40B4-BE49-F238E27FC236}">
                <a16:creationId xmlns:a16="http://schemas.microsoft.com/office/drawing/2014/main" id="{A36D06DD-2C62-4486-AFB6-93DBA14D36F6}"/>
              </a:ext>
            </a:extLst>
          </p:cNvPr>
          <p:cNvSpPr/>
          <p:nvPr/>
        </p:nvSpPr>
        <p:spPr>
          <a:xfrm>
            <a:off x="2306621" y="4828151"/>
            <a:ext cx="45719" cy="2441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5250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3</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第一数学归纳法导入</a:t>
            </a:r>
          </a:p>
        </p:txBody>
      </p:sp>
      <p:sp>
        <p:nvSpPr>
          <p:cNvPr id="2" name="文本框 1">
            <a:extLst>
              <a:ext uri="{FF2B5EF4-FFF2-40B4-BE49-F238E27FC236}">
                <a16:creationId xmlns:a16="http://schemas.microsoft.com/office/drawing/2014/main" id="{EB80FCCC-9A11-48CF-A2CE-D252C75A8799}"/>
              </a:ext>
            </a:extLst>
          </p:cNvPr>
          <p:cNvSpPr txBox="1"/>
          <p:nvPr/>
        </p:nvSpPr>
        <p:spPr>
          <a:xfrm>
            <a:off x="1436912" y="1813515"/>
            <a:ext cx="9318171" cy="1384995"/>
          </a:xfrm>
          <a:prstGeom prst="rect">
            <a:avLst/>
          </a:prstGeom>
          <a:solidFill>
            <a:schemeClr val="accent5">
              <a:lumMod val="20000"/>
              <a:lumOff val="80000"/>
              <a:alpha val="50000"/>
            </a:schemeClr>
          </a:solidFill>
        </p:spPr>
        <p:txBody>
          <a:bodyPr wrap="square" rtlCol="0">
            <a:spAutoFit/>
          </a:bodyPr>
          <a:lstStyle/>
          <a:p>
            <a:pPr>
              <a:spcBef>
                <a:spcPts val="600"/>
              </a:spcBef>
              <a:spcAft>
                <a:spcPts val="600"/>
              </a:spcAft>
            </a:pPr>
            <a:r>
              <a:rPr lang="zh-CN" altLang="en-US" sz="2400" b="1">
                <a:solidFill>
                  <a:srgbClr val="C00000"/>
                </a:solidFill>
              </a:rPr>
              <a:t>最基本的数学归纳法</a:t>
            </a:r>
            <a:r>
              <a:rPr lang="en-US" altLang="zh-CN" sz="2400">
                <a:solidFill>
                  <a:srgbClr val="C00000"/>
                </a:solidFill>
              </a:rPr>
              <a:t>(Mathematical Induction)</a:t>
            </a:r>
            <a:r>
              <a:rPr lang="zh-CN" altLang="en-US" sz="2400" b="1">
                <a:solidFill>
                  <a:srgbClr val="C00000"/>
                </a:solidFill>
              </a:rPr>
              <a:t>也称为第一数学归纳法</a:t>
            </a:r>
            <a:endParaRPr lang="en-US" altLang="zh-CN" sz="2400" b="1">
              <a:solidFill>
                <a:srgbClr val="C00000"/>
              </a:solidFill>
            </a:endParaRPr>
          </a:p>
          <a:p>
            <a:pPr>
              <a:spcBef>
                <a:spcPts val="600"/>
              </a:spcBef>
              <a:spcAft>
                <a:spcPts val="600"/>
              </a:spcAft>
            </a:pPr>
            <a:r>
              <a:rPr lang="zh-CN" altLang="en-US" sz="2000" b="1">
                <a:solidFill>
                  <a:srgbClr val="002060"/>
                </a:solidFill>
                <a:latin typeface="楷体" panose="02010609060101010101" pitchFamily="49" charset="-122"/>
                <a:ea typeface="楷体" panose="02010609060101010101" pitchFamily="49" charset="-122"/>
              </a:rPr>
              <a:t>中学时数学归纳法就用于证明与自然数或正整数有关的性质</a:t>
            </a:r>
          </a:p>
          <a:p>
            <a:pPr marL="342900" indent="-342900">
              <a:spcBef>
                <a:spcPts val="600"/>
              </a:spcBef>
              <a:spcAft>
                <a:spcPts val="600"/>
              </a:spcAft>
              <a:buFont typeface="Arial" panose="020B0604020202020204" pitchFamily="34" charset="0"/>
              <a:buChar char="•"/>
            </a:pPr>
            <a:r>
              <a:rPr lang="zh-CN" altLang="en-US" sz="2000" b="1">
                <a:solidFill>
                  <a:schemeClr val="accent6">
                    <a:lumMod val="50000"/>
                  </a:schemeClr>
                </a:solidFill>
              </a:rPr>
              <a:t>特别是一些与自然数或正整数有关的数列、和式以及不等式的证明</a:t>
            </a:r>
          </a:p>
        </p:txBody>
      </p:sp>
      <p:pic>
        <p:nvPicPr>
          <p:cNvPr id="4" name="图片 3">
            <a:extLst>
              <a:ext uri="{FF2B5EF4-FFF2-40B4-BE49-F238E27FC236}">
                <a16:creationId xmlns:a16="http://schemas.microsoft.com/office/drawing/2014/main" id="{02E44462-0D88-4EC2-A7E5-B19C73113ACD}"/>
              </a:ext>
            </a:extLst>
          </p:cNvPr>
          <p:cNvPicPr>
            <a:picLocks noChangeAspect="1"/>
          </p:cNvPicPr>
          <p:nvPr/>
        </p:nvPicPr>
        <p:blipFill>
          <a:blip r:embed="rId2"/>
          <a:stretch>
            <a:fillRect/>
          </a:stretch>
        </p:blipFill>
        <p:spPr>
          <a:xfrm>
            <a:off x="1688577" y="4053828"/>
            <a:ext cx="8814842" cy="962494"/>
          </a:xfrm>
          <a:prstGeom prst="rect">
            <a:avLst/>
          </a:prstGeom>
        </p:spPr>
      </p:pic>
    </p:spTree>
    <p:extLst>
      <p:ext uri="{BB962C8B-B14F-4D97-AF65-F5344CB8AC3E}">
        <p14:creationId xmlns:p14="http://schemas.microsoft.com/office/powerpoint/2010/main" val="4252737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良序原理及应用</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30</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良序原理证明带余数除法定理</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05D3D13-464B-49A5-A183-BC16B12780A7}"/>
                  </a:ext>
                </a:extLst>
              </p:cNvPr>
              <p:cNvSpPr txBox="1"/>
              <p:nvPr/>
            </p:nvSpPr>
            <p:spPr>
              <a:xfrm>
                <a:off x="783134" y="1282728"/>
                <a:ext cx="10625729" cy="1184940"/>
              </a:xfrm>
              <a:prstGeom prst="rect">
                <a:avLst/>
              </a:prstGeom>
              <a:solidFill>
                <a:schemeClr val="accent5">
                  <a:lumMod val="20000"/>
                  <a:lumOff val="80000"/>
                </a:schemeClr>
              </a:solidFill>
            </p:spPr>
            <p:txBody>
              <a:bodyPr wrap="square" rtlCol="0">
                <a:spAutoFit/>
              </a:bodyPr>
              <a:lstStyle/>
              <a:p>
                <a:pPr algn="ctr">
                  <a:spcBef>
                    <a:spcPts val="600"/>
                  </a:spcBef>
                  <a:spcAft>
                    <a:spcPts val="1200"/>
                  </a:spcAft>
                </a:pPr>
                <a:r>
                  <a:rPr lang="zh-CN" altLang="en-US" sz="2800" b="1">
                    <a:solidFill>
                      <a:srgbClr val="C00000"/>
                    </a:solidFill>
                  </a:rPr>
                  <a:t>带余数除法定理</a:t>
                </a:r>
                <a:endParaRPr lang="en-US" altLang="zh-CN" sz="2800" b="1">
                  <a:solidFill>
                    <a:srgbClr val="C00000"/>
                  </a:solidFill>
                </a:endParaRPr>
              </a:p>
              <a:p>
                <a:pPr>
                  <a:spcBef>
                    <a:spcPts val="600"/>
                  </a:spcBef>
                  <a:spcAft>
                    <a:spcPts val="1200"/>
                  </a:spcAft>
                </a:pPr>
                <a:r>
                  <a:rPr lang="zh-CN" altLang="en-US" sz="2800" b="1">
                    <a:solidFill>
                      <a:srgbClr val="002060"/>
                    </a:solidFill>
                    <a:latin typeface="楷体" panose="02010609060101010101" pitchFamily="49" charset="-122"/>
                    <a:ea typeface="楷体" panose="02010609060101010101" pitchFamily="49" charset="-122"/>
                  </a:rPr>
                  <a:t>对任意整数</a:t>
                </a:r>
                <a14:m>
                  <m:oMath xmlns:m="http://schemas.openxmlformats.org/officeDocument/2006/math">
                    <m:r>
                      <a:rPr lang="en-US" altLang="zh-CN" sz="2800" b="1" i="1">
                        <a:solidFill>
                          <a:srgbClr val="002060"/>
                        </a:solidFill>
                        <a:latin typeface="Cambria Math" panose="02040503050406030204" pitchFamily="18" charset="0"/>
                      </a:rPr>
                      <m:t>𝒂</m:t>
                    </m:r>
                  </m:oMath>
                </a14:m>
                <a:r>
                  <a:rPr lang="zh-CN" altLang="en-US" sz="2800" b="1">
                    <a:solidFill>
                      <a:srgbClr val="002060"/>
                    </a:solidFill>
                    <a:latin typeface="楷体" panose="02010609060101010101" pitchFamily="49" charset="-122"/>
                    <a:ea typeface="楷体" panose="02010609060101010101" pitchFamily="49" charset="-122"/>
                  </a:rPr>
                  <a:t>和正整数</a:t>
                </a:r>
                <a14:m>
                  <m:oMath xmlns:m="http://schemas.openxmlformats.org/officeDocument/2006/math">
                    <m:r>
                      <a:rPr lang="en-US" altLang="zh-CN" sz="2800" b="1" i="1">
                        <a:solidFill>
                          <a:srgbClr val="002060"/>
                        </a:solidFill>
                        <a:latin typeface="Cambria Math" panose="02040503050406030204" pitchFamily="18" charset="0"/>
                      </a:rPr>
                      <m:t>𝒃</m:t>
                    </m:r>
                  </m:oMath>
                </a14:m>
                <a:r>
                  <a:rPr lang="zh-CN" altLang="en-US" sz="2800" b="1">
                    <a:solidFill>
                      <a:srgbClr val="002060"/>
                    </a:solidFill>
                    <a:latin typeface="楷体" panose="02010609060101010101" pitchFamily="49" charset="-122"/>
                    <a:ea typeface="楷体" panose="02010609060101010101" pitchFamily="49" charset="-122"/>
                  </a:rPr>
                  <a:t>，存在整数</a:t>
                </a:r>
                <a14:m>
                  <m:oMath xmlns:m="http://schemas.openxmlformats.org/officeDocument/2006/math">
                    <m:r>
                      <a:rPr lang="en-US" altLang="zh-CN" sz="2800" b="1" i="1">
                        <a:solidFill>
                          <a:srgbClr val="002060"/>
                        </a:solidFill>
                        <a:latin typeface="Cambria Math" panose="02040503050406030204" pitchFamily="18" charset="0"/>
                      </a:rPr>
                      <m:t>𝒒</m:t>
                    </m:r>
                    <m:r>
                      <a:rPr lang="en-US" altLang="zh-CN" sz="2800" b="1" i="1">
                        <a:solidFill>
                          <a:srgbClr val="002060"/>
                        </a:solidFill>
                        <a:latin typeface="Cambria Math" panose="02040503050406030204" pitchFamily="18" charset="0"/>
                      </a:rPr>
                      <m:t>, </m:t>
                    </m:r>
                    <m:r>
                      <a:rPr lang="en-US" altLang="zh-CN" sz="2800" b="1" i="1">
                        <a:solidFill>
                          <a:srgbClr val="002060"/>
                        </a:solidFill>
                        <a:latin typeface="Cambria Math" panose="02040503050406030204" pitchFamily="18" charset="0"/>
                      </a:rPr>
                      <m:t>𝒓</m:t>
                    </m:r>
                  </m:oMath>
                </a14:m>
                <a:r>
                  <a:rPr lang="zh-CN" altLang="en-US" sz="2800" b="1">
                    <a:solidFill>
                      <a:srgbClr val="002060"/>
                    </a:solidFill>
                    <a:latin typeface="楷体" panose="02010609060101010101" pitchFamily="49" charset="-122"/>
                    <a:ea typeface="楷体" panose="02010609060101010101" pitchFamily="49" charset="-122"/>
                  </a:rPr>
                  <a:t>使得</a:t>
                </a:r>
                <a14:m>
                  <m:oMath xmlns:m="http://schemas.openxmlformats.org/officeDocument/2006/math">
                    <m:r>
                      <a:rPr lang="en-US" altLang="zh-CN" sz="2800" b="1" i="1">
                        <a:solidFill>
                          <a:srgbClr val="002060"/>
                        </a:solidFill>
                        <a:latin typeface="Cambria Math" panose="02040503050406030204" pitchFamily="18" charset="0"/>
                      </a:rPr>
                      <m:t>𝒂</m:t>
                    </m:r>
                    <m:r>
                      <a:rPr lang="en-US" altLang="zh-CN" sz="2800" b="1" i="1">
                        <a:solidFill>
                          <a:srgbClr val="002060"/>
                        </a:solidFill>
                        <a:latin typeface="Cambria Math" panose="02040503050406030204" pitchFamily="18" charset="0"/>
                      </a:rPr>
                      <m:t>=</m:t>
                    </m:r>
                    <m:r>
                      <a:rPr lang="en-US" altLang="zh-CN" sz="2800" b="1" i="1">
                        <a:solidFill>
                          <a:srgbClr val="002060"/>
                        </a:solidFill>
                        <a:latin typeface="Cambria Math" panose="02040503050406030204" pitchFamily="18" charset="0"/>
                      </a:rPr>
                      <m:t>𝒒𝒃</m:t>
                    </m:r>
                    <m:r>
                      <a:rPr lang="en-US" altLang="zh-CN" sz="2800" b="1" i="1">
                        <a:solidFill>
                          <a:srgbClr val="002060"/>
                        </a:solidFill>
                        <a:latin typeface="Cambria Math" panose="02040503050406030204" pitchFamily="18" charset="0"/>
                      </a:rPr>
                      <m:t>+</m:t>
                    </m:r>
                    <m:r>
                      <a:rPr lang="en-US" altLang="zh-CN" sz="2800" b="1" i="1">
                        <a:solidFill>
                          <a:srgbClr val="002060"/>
                        </a:solidFill>
                        <a:latin typeface="Cambria Math" panose="02040503050406030204" pitchFamily="18" charset="0"/>
                      </a:rPr>
                      <m:t>𝒓</m:t>
                    </m:r>
                  </m:oMath>
                </a14:m>
                <a:r>
                  <a:rPr lang="zh-CN" altLang="en-US" sz="2800" b="1">
                    <a:solidFill>
                      <a:srgbClr val="002060"/>
                    </a:solidFill>
                    <a:latin typeface="楷体" panose="02010609060101010101" pitchFamily="49" charset="-122"/>
                    <a:ea typeface="楷体" panose="02010609060101010101" pitchFamily="49" charset="-122"/>
                  </a:rPr>
                  <a:t>且</a:t>
                </a:r>
                <a14:m>
                  <m:oMath xmlns:m="http://schemas.openxmlformats.org/officeDocument/2006/math">
                    <m:r>
                      <a:rPr lang="en-US" altLang="zh-CN" sz="2800" b="1" i="1">
                        <a:solidFill>
                          <a:srgbClr val="002060"/>
                        </a:solidFill>
                        <a:latin typeface="Cambria Math" panose="02040503050406030204" pitchFamily="18" charset="0"/>
                      </a:rPr>
                      <m:t>𝟎</m:t>
                    </m:r>
                    <m:r>
                      <a:rPr lang="en-US" altLang="zh-CN" sz="2800" b="1" i="1">
                        <a:solidFill>
                          <a:srgbClr val="002060"/>
                        </a:solidFill>
                        <a:latin typeface="Cambria Math" panose="02040503050406030204" pitchFamily="18" charset="0"/>
                      </a:rPr>
                      <m:t>≤</m:t>
                    </m:r>
                    <m:r>
                      <a:rPr lang="en-US" altLang="zh-CN" sz="2800" b="1" i="1">
                        <a:solidFill>
                          <a:srgbClr val="002060"/>
                        </a:solidFill>
                        <a:latin typeface="Cambria Math" panose="02040503050406030204" pitchFamily="18" charset="0"/>
                      </a:rPr>
                      <m:t>𝒓</m:t>
                    </m:r>
                    <m:r>
                      <a:rPr lang="en-US" altLang="zh-CN" sz="2800" b="1" i="1">
                        <a:solidFill>
                          <a:srgbClr val="002060"/>
                        </a:solidFill>
                        <a:latin typeface="Cambria Math" panose="02040503050406030204" pitchFamily="18" charset="0"/>
                      </a:rPr>
                      <m:t>&lt;</m:t>
                    </m:r>
                    <m:r>
                      <a:rPr lang="en-US" altLang="zh-CN" sz="2800" b="1" i="1">
                        <a:solidFill>
                          <a:srgbClr val="002060"/>
                        </a:solidFill>
                        <a:latin typeface="Cambria Math" panose="02040503050406030204" pitchFamily="18" charset="0"/>
                      </a:rPr>
                      <m:t>𝒃</m:t>
                    </m:r>
                  </m:oMath>
                </a14:m>
                <a:endParaRPr lang="zh-CN" altLang="en-US" sz="2800">
                  <a:solidFill>
                    <a:srgbClr val="002060"/>
                  </a:solidFill>
                  <a:latin typeface="楷体" panose="02010609060101010101" pitchFamily="49" charset="-122"/>
                  <a:ea typeface="楷体" panose="02010609060101010101" pitchFamily="49" charset="-122"/>
                </a:endParaRPr>
              </a:p>
            </p:txBody>
          </p:sp>
        </mc:Choice>
        <mc:Fallback xmlns="">
          <p:sp>
            <p:nvSpPr>
              <p:cNvPr id="2" name="文本框 1">
                <a:extLst>
                  <a:ext uri="{FF2B5EF4-FFF2-40B4-BE49-F238E27FC236}">
                    <a16:creationId xmlns:a16="http://schemas.microsoft.com/office/drawing/2014/main" id="{405D3D13-464B-49A5-A183-BC16B12780A7}"/>
                  </a:ext>
                </a:extLst>
              </p:cNvPr>
              <p:cNvSpPr txBox="1">
                <a:spLocks noRot="1" noChangeAspect="1" noMove="1" noResize="1" noEditPoints="1" noAdjustHandles="1" noChangeArrowheads="1" noChangeShapeType="1" noTextEdit="1"/>
              </p:cNvSpPr>
              <p:nvPr/>
            </p:nvSpPr>
            <p:spPr>
              <a:xfrm>
                <a:off x="783134" y="1282728"/>
                <a:ext cx="10625729" cy="1184940"/>
              </a:xfrm>
              <a:prstGeom prst="rect">
                <a:avLst/>
              </a:prstGeom>
              <a:blipFill>
                <a:blip r:embed="rId2"/>
                <a:stretch>
                  <a:fillRect l="-1147" t="-5641" b="-117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CDCBE37-1798-4498-87F4-B82E1957B253}"/>
                  </a:ext>
                </a:extLst>
              </p:cNvPr>
              <p:cNvSpPr txBox="1"/>
              <p:nvPr/>
            </p:nvSpPr>
            <p:spPr>
              <a:xfrm>
                <a:off x="783134" y="3276165"/>
                <a:ext cx="5319540" cy="833177"/>
              </a:xfrm>
              <a:prstGeom prst="rect">
                <a:avLst/>
              </a:prstGeom>
              <a:solidFill>
                <a:schemeClr val="accent4">
                  <a:lumMod val="20000"/>
                  <a:lumOff val="80000"/>
                </a:schemeClr>
              </a:solidFill>
            </p:spPr>
            <p:txBody>
              <a:bodyPr wrap="square" rtlCol="0">
                <a:spAutoFit/>
              </a:bodyPr>
              <a:lstStyle/>
              <a:p>
                <a:pPr>
                  <a:lnSpc>
                    <a:spcPts val="3000"/>
                  </a:lnSpc>
                </a:pPr>
                <a:r>
                  <a:rPr lang="zh-CN" altLang="en-US" sz="2000" b="1">
                    <a:solidFill>
                      <a:schemeClr val="accent2">
                        <a:lumMod val="50000"/>
                      </a:schemeClr>
                    </a:solidFill>
                  </a:rPr>
                  <a:t>运用良序原理的关键在于</a:t>
                </a:r>
                <a:r>
                  <a:rPr lang="zh-CN" altLang="en-US" sz="2000" b="1">
                    <a:solidFill>
                      <a:srgbClr val="C00000"/>
                    </a:solidFill>
                  </a:rPr>
                  <a:t>构造合适的非空自然数集合</a:t>
                </a:r>
                <a14:m>
                  <m:oMath xmlns:m="http://schemas.openxmlformats.org/officeDocument/2006/math">
                    <m:r>
                      <a:rPr lang="en-US" altLang="zh-CN" sz="2000" b="1" i="1" smtClean="0">
                        <a:solidFill>
                          <a:srgbClr val="C00000"/>
                        </a:solidFill>
                        <a:latin typeface="Cambria Math" panose="02040503050406030204" pitchFamily="18" charset="0"/>
                      </a:rPr>
                      <m:t>𝑺</m:t>
                    </m:r>
                  </m:oMath>
                </a14:m>
                <a:r>
                  <a:rPr lang="zh-CN" altLang="en-US" sz="2000" b="1">
                    <a:solidFill>
                      <a:schemeClr val="accent2">
                        <a:lumMod val="50000"/>
                      </a:schemeClr>
                    </a:solidFill>
                  </a:rPr>
                  <a:t>，再利用</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𝑺</m:t>
                    </m:r>
                  </m:oMath>
                </a14:m>
                <a:r>
                  <a:rPr lang="zh-CN" altLang="en-US" sz="2000" b="1">
                    <a:solidFill>
                      <a:schemeClr val="accent2">
                        <a:lumMod val="50000"/>
                      </a:schemeClr>
                    </a:solidFill>
                  </a:rPr>
                  <a:t>存在最小自然数进行证明！</a:t>
                </a:r>
              </a:p>
            </p:txBody>
          </p:sp>
        </mc:Choice>
        <mc:Fallback xmlns="">
          <p:sp>
            <p:nvSpPr>
              <p:cNvPr id="3" name="文本框 2">
                <a:extLst>
                  <a:ext uri="{FF2B5EF4-FFF2-40B4-BE49-F238E27FC236}">
                    <a16:creationId xmlns:a16="http://schemas.microsoft.com/office/drawing/2014/main" id="{1CDCBE37-1798-4498-87F4-B82E1957B253}"/>
                  </a:ext>
                </a:extLst>
              </p:cNvPr>
              <p:cNvSpPr txBox="1">
                <a:spLocks noRot="1" noChangeAspect="1" noMove="1" noResize="1" noEditPoints="1" noAdjustHandles="1" noChangeArrowheads="1" noChangeShapeType="1" noTextEdit="1"/>
              </p:cNvSpPr>
              <p:nvPr/>
            </p:nvSpPr>
            <p:spPr>
              <a:xfrm>
                <a:off x="783134" y="3276165"/>
                <a:ext cx="5319540" cy="833177"/>
              </a:xfrm>
              <a:prstGeom prst="rect">
                <a:avLst/>
              </a:prstGeom>
              <a:blipFill>
                <a:blip r:embed="rId3"/>
                <a:stretch>
                  <a:fillRect l="-1145" r="-1145" b="-1167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858FFF4-3BC4-4655-95FA-39FA854E7DD2}"/>
              </a:ext>
            </a:extLst>
          </p:cNvPr>
          <p:cNvSpPr txBox="1"/>
          <p:nvPr/>
        </p:nvSpPr>
        <p:spPr>
          <a:xfrm>
            <a:off x="1340451" y="4358416"/>
            <a:ext cx="4204905" cy="369332"/>
          </a:xfrm>
          <a:prstGeom prst="rect">
            <a:avLst/>
          </a:prstGeom>
          <a:solidFill>
            <a:schemeClr val="accent2">
              <a:lumMod val="20000"/>
              <a:lumOff val="80000"/>
            </a:schemeClr>
          </a:solidFill>
        </p:spPr>
        <p:txBody>
          <a:bodyPr wrap="square" rtlCol="0">
            <a:spAutoFit/>
          </a:bodyPr>
          <a:lstStyle/>
          <a:p>
            <a:r>
              <a:rPr lang="zh-CN" altLang="en-US" b="1">
                <a:solidFill>
                  <a:schemeClr val="accent4">
                    <a:lumMod val="50000"/>
                  </a:schemeClr>
                </a:solidFill>
              </a:rPr>
              <a:t>这种构造具有技巧性，没有规律可遵循！</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6A906CB-77F1-4057-B289-37485BB7722E}"/>
                  </a:ext>
                </a:extLst>
              </p:cNvPr>
              <p:cNvSpPr txBox="1"/>
              <p:nvPr/>
            </p:nvSpPr>
            <p:spPr>
              <a:xfrm>
                <a:off x="7037655" y="3122469"/>
                <a:ext cx="3771065" cy="1140569"/>
              </a:xfrm>
              <a:prstGeom prst="rect">
                <a:avLst/>
              </a:prstGeom>
              <a:solidFill>
                <a:schemeClr val="accent6">
                  <a:lumMod val="20000"/>
                  <a:lumOff val="80000"/>
                </a:schemeClr>
              </a:solidFill>
            </p:spPr>
            <p:txBody>
              <a:bodyPr wrap="square" rtlCol="0">
                <a:spAutoFit/>
              </a:bodyPr>
              <a:lstStyle/>
              <a:p>
                <a:pPr>
                  <a:lnSpc>
                    <a:spcPts val="2800"/>
                  </a:lnSpc>
                </a:pPr>
                <a:r>
                  <a:rPr lang="zh-CN" altLang="en-US" b="1">
                    <a:solidFill>
                      <a:srgbClr val="002060"/>
                    </a:solidFill>
                  </a:rPr>
                  <a:t>带余数除法定理中</a:t>
                </a:r>
                <a14:m>
                  <m:oMath xmlns:m="http://schemas.openxmlformats.org/officeDocument/2006/math">
                    <m:r>
                      <a:rPr lang="en-US" altLang="zh-CN" b="1" i="1" smtClean="0">
                        <a:solidFill>
                          <a:srgbClr val="002060"/>
                        </a:solidFill>
                        <a:latin typeface="Cambria Math" panose="02040503050406030204" pitchFamily="18" charset="0"/>
                      </a:rPr>
                      <m:t>𝒂</m:t>
                    </m:r>
                    <m:r>
                      <a:rPr lang="en-US" altLang="zh-CN" b="1" i="1">
                        <a:solidFill>
                          <a:srgbClr val="002060"/>
                        </a:solidFill>
                        <a:latin typeface="Cambria Math" panose="02040503050406030204" pitchFamily="18" charset="0"/>
                      </a:rPr>
                      <m:t>, </m:t>
                    </m:r>
                    <m:r>
                      <a:rPr lang="en-US" altLang="zh-CN" b="1" i="1" smtClean="0">
                        <a:solidFill>
                          <a:srgbClr val="002060"/>
                        </a:solidFill>
                        <a:latin typeface="Cambria Math" panose="02040503050406030204" pitchFamily="18" charset="0"/>
                      </a:rPr>
                      <m:t>𝒃</m:t>
                    </m:r>
                  </m:oMath>
                </a14:m>
                <a:r>
                  <a:rPr lang="zh-CN" altLang="en-US" b="1">
                    <a:solidFill>
                      <a:srgbClr val="002060"/>
                    </a:solidFill>
                  </a:rPr>
                  <a:t>是给定的，</a:t>
                </a:r>
                <a14:m>
                  <m:oMath xmlns:m="http://schemas.openxmlformats.org/officeDocument/2006/math">
                    <m:r>
                      <a:rPr lang="en-US" altLang="zh-CN" b="1" i="1" smtClean="0">
                        <a:solidFill>
                          <a:srgbClr val="002060"/>
                        </a:solidFill>
                        <a:latin typeface="Cambria Math" panose="02040503050406030204" pitchFamily="18" charset="0"/>
                      </a:rPr>
                      <m:t>𝒒</m:t>
                    </m:r>
                  </m:oMath>
                </a14:m>
                <a:r>
                  <a:rPr lang="zh-CN" altLang="en-US" b="1">
                    <a:solidFill>
                      <a:srgbClr val="002060"/>
                    </a:solidFill>
                  </a:rPr>
                  <a:t>是整数而非自然数，</a:t>
                </a:r>
                <a14:m>
                  <m:oMath xmlns:m="http://schemas.openxmlformats.org/officeDocument/2006/math">
                    <m:r>
                      <a:rPr lang="en-US" altLang="zh-CN" b="1" i="1" smtClean="0">
                        <a:solidFill>
                          <a:srgbClr val="002060"/>
                        </a:solidFill>
                        <a:latin typeface="Cambria Math" panose="02040503050406030204" pitchFamily="18" charset="0"/>
                      </a:rPr>
                      <m:t>𝒓</m:t>
                    </m:r>
                    <m:r>
                      <a:rPr lang="en-US" altLang="zh-CN" b="1" i="1">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𝟎</m:t>
                    </m:r>
                  </m:oMath>
                </a14:m>
                <a:r>
                  <a:rPr lang="zh-CN" altLang="en-US" b="1">
                    <a:solidFill>
                      <a:srgbClr val="002060"/>
                    </a:solidFill>
                  </a:rPr>
                  <a:t>，这意味着应</a:t>
                </a:r>
                <a:r>
                  <a:rPr lang="zh-CN" altLang="en-US" b="1">
                    <a:solidFill>
                      <a:srgbClr val="C00000"/>
                    </a:solidFill>
                  </a:rPr>
                  <a:t>针对</a:t>
                </a:r>
                <a14:m>
                  <m:oMath xmlns:m="http://schemas.openxmlformats.org/officeDocument/2006/math">
                    <m:r>
                      <a:rPr lang="en-US" altLang="zh-CN" b="1" i="1" smtClean="0">
                        <a:solidFill>
                          <a:srgbClr val="C00000"/>
                        </a:solidFill>
                        <a:latin typeface="Cambria Math" panose="02040503050406030204" pitchFamily="18" charset="0"/>
                      </a:rPr>
                      <m:t>𝒓</m:t>
                    </m:r>
                  </m:oMath>
                </a14:m>
                <a:r>
                  <a:rPr lang="zh-CN" altLang="en-US" b="1">
                    <a:solidFill>
                      <a:srgbClr val="C00000"/>
                    </a:solidFill>
                  </a:rPr>
                  <a:t>的特点</a:t>
                </a:r>
                <a:r>
                  <a:rPr lang="zh-CN" altLang="en-US" b="1">
                    <a:solidFill>
                      <a:srgbClr val="002060"/>
                    </a:solidFill>
                  </a:rPr>
                  <a:t>构造自然数集合</a:t>
                </a:r>
                <a14:m>
                  <m:oMath xmlns:m="http://schemas.openxmlformats.org/officeDocument/2006/math">
                    <m:r>
                      <a:rPr lang="en-US" altLang="zh-CN" b="1" i="1" smtClean="0">
                        <a:solidFill>
                          <a:srgbClr val="002060"/>
                        </a:solidFill>
                        <a:latin typeface="Cambria Math" panose="02040503050406030204" pitchFamily="18" charset="0"/>
                      </a:rPr>
                      <m:t>𝑺</m:t>
                    </m:r>
                  </m:oMath>
                </a14:m>
                <a:endParaRPr lang="zh-CN" altLang="en-US" b="1">
                  <a:solidFill>
                    <a:srgbClr val="002060"/>
                  </a:solidFill>
                </a:endParaRPr>
              </a:p>
            </p:txBody>
          </p:sp>
        </mc:Choice>
        <mc:Fallback xmlns="">
          <p:sp>
            <p:nvSpPr>
              <p:cNvPr id="6" name="文本框 5">
                <a:extLst>
                  <a:ext uri="{FF2B5EF4-FFF2-40B4-BE49-F238E27FC236}">
                    <a16:creationId xmlns:a16="http://schemas.microsoft.com/office/drawing/2014/main" id="{F6A906CB-77F1-4057-B289-37485BB7722E}"/>
                  </a:ext>
                </a:extLst>
              </p:cNvPr>
              <p:cNvSpPr txBox="1">
                <a:spLocks noRot="1" noChangeAspect="1" noMove="1" noResize="1" noEditPoints="1" noAdjustHandles="1" noChangeArrowheads="1" noChangeShapeType="1" noTextEdit="1"/>
              </p:cNvSpPr>
              <p:nvPr/>
            </p:nvSpPr>
            <p:spPr>
              <a:xfrm>
                <a:off x="7037655" y="3122469"/>
                <a:ext cx="3771065" cy="1140569"/>
              </a:xfrm>
              <a:prstGeom prst="rect">
                <a:avLst/>
              </a:prstGeom>
              <a:blipFill>
                <a:blip r:embed="rId4"/>
                <a:stretch>
                  <a:fillRect l="-1292" r="-162" b="-7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C21AE0F-6BD8-4842-8169-612FE6DFD0A1}"/>
                  </a:ext>
                </a:extLst>
              </p:cNvPr>
              <p:cNvSpPr txBox="1"/>
              <p:nvPr/>
            </p:nvSpPr>
            <p:spPr>
              <a:xfrm>
                <a:off x="6988152" y="4918154"/>
                <a:ext cx="3870073" cy="923330"/>
              </a:xfrm>
              <a:prstGeom prst="rect">
                <a:avLst/>
              </a:prstGeom>
              <a:solidFill>
                <a:schemeClr val="accent2">
                  <a:lumMod val="20000"/>
                  <a:lumOff val="80000"/>
                </a:schemeClr>
              </a:solidFill>
            </p:spPr>
            <p:txBody>
              <a:bodyPr wrap="square" rtlCol="0">
                <a:spAutoFit/>
              </a:bodyPr>
              <a:lstStyle/>
              <a:p>
                <a:r>
                  <a:rPr lang="zh-CN" altLang="en-US" b="1">
                    <a:solidFill>
                      <a:schemeClr val="accent2">
                        <a:lumMod val="50000"/>
                      </a:schemeClr>
                    </a:solidFill>
                  </a:rPr>
                  <a:t>令</a:t>
                </a:r>
                <a14:m>
                  <m:oMath xmlns:m="http://schemas.openxmlformats.org/officeDocument/2006/math">
                    <m:r>
                      <a:rPr lang="en-US" altLang="zh-CN" b="1" i="1" smtClean="0">
                        <a:solidFill>
                          <a:schemeClr val="accent2">
                            <a:lumMod val="50000"/>
                          </a:schemeClr>
                        </a:solidFill>
                        <a:latin typeface="Cambria Math" panose="02040503050406030204" pitchFamily="18" charset="0"/>
                      </a:rPr>
                      <m:t>𝑺</m:t>
                    </m:r>
                    <m:r>
                      <a:rPr lang="en-US" altLang="zh-CN" b="1" i="1" smtClean="0">
                        <a:solidFill>
                          <a:schemeClr val="accent2">
                            <a:lumMod val="50000"/>
                          </a:schemeClr>
                        </a:solidFill>
                        <a:latin typeface="Cambria Math" panose="02040503050406030204" pitchFamily="18" charset="0"/>
                      </a:rPr>
                      <m:t>=</m:t>
                    </m:r>
                    <m:d>
                      <m:dPr>
                        <m:begChr m:val="{"/>
                        <m:endChr m:val="}"/>
                        <m:sepChr m:val="∣"/>
                        <m:ctrlPr>
                          <a:rPr lang="en-US" altLang="zh-CN" b="1" i="1" smtClean="0">
                            <a:solidFill>
                              <a:schemeClr val="accent2">
                                <a:lumMod val="50000"/>
                              </a:schemeClr>
                            </a:solidFill>
                            <a:latin typeface="Cambria Math" panose="02040503050406030204" pitchFamily="18" charset="0"/>
                          </a:rPr>
                        </m:ctrlPr>
                      </m:dPr>
                      <m:e>
                        <m:r>
                          <a:rPr lang="en-US" altLang="zh-CN" b="1" i="1" smtClean="0">
                            <a:solidFill>
                              <a:schemeClr val="accent2">
                                <a:lumMod val="50000"/>
                              </a:schemeClr>
                            </a:solidFill>
                            <a:latin typeface="Cambria Math" panose="02040503050406030204" pitchFamily="18" charset="0"/>
                          </a:rPr>
                          <m:t>𝒂</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𝒒𝒃</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ea typeface="Cambria Math" panose="02040503050406030204" pitchFamily="18" charset="0"/>
                          </a:rPr>
                          <m:t>ℕ</m:t>
                        </m:r>
                      </m:e>
                      <m:e>
                        <m:r>
                          <a:rPr lang="en-US" altLang="zh-CN" b="1" i="1" smtClean="0">
                            <a:solidFill>
                              <a:schemeClr val="accent2">
                                <a:lumMod val="50000"/>
                              </a:schemeClr>
                            </a:solidFill>
                            <a:latin typeface="Cambria Math" panose="02040503050406030204" pitchFamily="18" charset="0"/>
                          </a:rPr>
                          <m:t>𝒒</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ea typeface="Cambria Math" panose="02040503050406030204" pitchFamily="18" charset="0"/>
                          </a:rPr>
                          <m:t>ℤ</m:t>
                        </m:r>
                      </m:e>
                    </m:d>
                  </m:oMath>
                </a14:m>
                <a:r>
                  <a:rPr lang="zh-CN" altLang="en-US" b="1">
                    <a:solidFill>
                      <a:schemeClr val="accent2">
                        <a:lumMod val="50000"/>
                      </a:schemeClr>
                    </a:solidFill>
                  </a:rPr>
                  <a:t>，说明</a:t>
                </a:r>
                <a14:m>
                  <m:oMath xmlns:m="http://schemas.openxmlformats.org/officeDocument/2006/math">
                    <m:r>
                      <a:rPr lang="en-US" altLang="zh-CN" b="1" i="1" smtClean="0">
                        <a:solidFill>
                          <a:srgbClr val="C00000"/>
                        </a:solidFill>
                        <a:latin typeface="Cambria Math" panose="02040503050406030204" pitchFamily="18" charset="0"/>
                      </a:rPr>
                      <m:t>𝑺</m:t>
                    </m:r>
                  </m:oMath>
                </a14:m>
                <a:r>
                  <a:rPr lang="zh-CN" altLang="en-US" b="1">
                    <a:solidFill>
                      <a:srgbClr val="C00000"/>
                    </a:solidFill>
                  </a:rPr>
                  <a:t>为什么非空</a:t>
                </a:r>
                <a:r>
                  <a:rPr lang="zh-CN" altLang="en-US" b="1">
                    <a:solidFill>
                      <a:schemeClr val="accent2">
                        <a:lumMod val="50000"/>
                      </a:schemeClr>
                    </a:solidFill>
                  </a:rPr>
                  <a:t>，然后根据良序原理，</a:t>
                </a:r>
                <a14:m>
                  <m:oMath xmlns:m="http://schemas.openxmlformats.org/officeDocument/2006/math">
                    <m:r>
                      <a:rPr lang="en-US" altLang="zh-CN" b="1" i="1" smtClean="0">
                        <a:solidFill>
                          <a:schemeClr val="accent2">
                            <a:lumMod val="50000"/>
                          </a:schemeClr>
                        </a:solidFill>
                        <a:latin typeface="Cambria Math" panose="02040503050406030204" pitchFamily="18" charset="0"/>
                      </a:rPr>
                      <m:t>𝑺</m:t>
                    </m:r>
                  </m:oMath>
                </a14:m>
                <a:r>
                  <a:rPr lang="zh-CN" altLang="en-US" b="1">
                    <a:solidFill>
                      <a:schemeClr val="accent2">
                        <a:lumMod val="50000"/>
                      </a:schemeClr>
                    </a:solidFill>
                  </a:rPr>
                  <a:t>存在最小自然数</a:t>
                </a:r>
                <a14:m>
                  <m:oMath xmlns:m="http://schemas.openxmlformats.org/officeDocument/2006/math">
                    <m:r>
                      <a:rPr lang="en-US" altLang="zh-CN" b="1" i="1" smtClean="0">
                        <a:solidFill>
                          <a:schemeClr val="accent2">
                            <a:lumMod val="50000"/>
                          </a:schemeClr>
                        </a:solidFill>
                        <a:latin typeface="Cambria Math" panose="02040503050406030204" pitchFamily="18" charset="0"/>
                      </a:rPr>
                      <m:t>𝒓</m:t>
                    </m:r>
                  </m:oMath>
                </a14:m>
                <a:r>
                  <a:rPr lang="zh-CN" altLang="en-US" b="1">
                    <a:solidFill>
                      <a:schemeClr val="accent2">
                        <a:lumMod val="50000"/>
                      </a:schemeClr>
                    </a:solidFill>
                  </a:rPr>
                  <a:t>，再证明</a:t>
                </a:r>
                <a14:m>
                  <m:oMath xmlns:m="http://schemas.openxmlformats.org/officeDocument/2006/math">
                    <m:r>
                      <a:rPr lang="en-US" altLang="zh-CN" b="1" i="1" smtClean="0">
                        <a:solidFill>
                          <a:srgbClr val="C00000"/>
                        </a:solidFill>
                        <a:latin typeface="Cambria Math" panose="02040503050406030204" pitchFamily="18" charset="0"/>
                      </a:rPr>
                      <m:t>𝒓</m:t>
                    </m:r>
                    <m:r>
                      <a:rPr lang="en-US" altLang="zh-CN" b="1" i="1" smtClean="0">
                        <a:solidFill>
                          <a:srgbClr val="C00000"/>
                        </a:solidFill>
                        <a:latin typeface="Cambria Math" panose="02040503050406030204" pitchFamily="18" charset="0"/>
                      </a:rPr>
                      <m:t>&lt;</m:t>
                    </m:r>
                    <m:r>
                      <a:rPr lang="en-US" altLang="zh-CN" b="1" i="1" smtClean="0">
                        <a:solidFill>
                          <a:srgbClr val="C00000"/>
                        </a:solidFill>
                        <a:latin typeface="Cambria Math" panose="02040503050406030204" pitchFamily="18" charset="0"/>
                      </a:rPr>
                      <m:t>𝒃</m:t>
                    </m:r>
                  </m:oMath>
                </a14:m>
                <a:r>
                  <a:rPr lang="zh-CN" altLang="en-US" b="1">
                    <a:solidFill>
                      <a:schemeClr val="accent2">
                        <a:lumMod val="50000"/>
                      </a:schemeClr>
                    </a:solidFill>
                  </a:rPr>
                  <a:t>即可！</a:t>
                </a:r>
              </a:p>
            </p:txBody>
          </p:sp>
        </mc:Choice>
        <mc:Fallback xmlns="">
          <p:sp>
            <p:nvSpPr>
              <p:cNvPr id="11" name="文本框 10">
                <a:extLst>
                  <a:ext uri="{FF2B5EF4-FFF2-40B4-BE49-F238E27FC236}">
                    <a16:creationId xmlns:a16="http://schemas.microsoft.com/office/drawing/2014/main" id="{BC21AE0F-6BD8-4842-8169-612FE6DFD0A1}"/>
                  </a:ext>
                </a:extLst>
              </p:cNvPr>
              <p:cNvSpPr txBox="1">
                <a:spLocks noRot="1" noChangeAspect="1" noMove="1" noResize="1" noEditPoints="1" noAdjustHandles="1" noChangeArrowheads="1" noChangeShapeType="1" noTextEdit="1"/>
              </p:cNvSpPr>
              <p:nvPr/>
            </p:nvSpPr>
            <p:spPr>
              <a:xfrm>
                <a:off x="6988152" y="4918154"/>
                <a:ext cx="3870073" cy="923330"/>
              </a:xfrm>
              <a:prstGeom prst="rect">
                <a:avLst/>
              </a:prstGeom>
              <a:blipFill>
                <a:blip r:embed="rId5"/>
                <a:stretch>
                  <a:fillRect l="-1260" t="-3974" r="-7244" b="-9934"/>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AD7C4B2B-97FF-4C45-92DC-3E2399CA9306}"/>
              </a:ext>
            </a:extLst>
          </p:cNvPr>
          <p:cNvSpPr txBox="1"/>
          <p:nvPr/>
        </p:nvSpPr>
        <p:spPr>
          <a:xfrm>
            <a:off x="878801" y="5440856"/>
            <a:ext cx="5128204" cy="369332"/>
          </a:xfrm>
          <a:prstGeom prst="rect">
            <a:avLst/>
          </a:prstGeom>
          <a:solidFill>
            <a:schemeClr val="accent4">
              <a:lumMod val="40000"/>
              <a:lumOff val="60000"/>
            </a:schemeClr>
          </a:solidFill>
        </p:spPr>
        <p:txBody>
          <a:bodyPr wrap="square" rtlCol="0">
            <a:spAutoFit/>
          </a:bodyPr>
          <a:lstStyle/>
          <a:p>
            <a:r>
              <a:rPr lang="zh-CN" altLang="en-US" b="1">
                <a:solidFill>
                  <a:schemeClr val="accent2">
                    <a:lumMod val="50000"/>
                  </a:schemeClr>
                </a:solidFill>
              </a:rPr>
              <a:t>带余数除法定理的具体证明作为课后的选做作业！</a:t>
            </a:r>
          </a:p>
        </p:txBody>
      </p:sp>
      <p:sp>
        <p:nvSpPr>
          <p:cNvPr id="13" name="箭头: 下 12">
            <a:extLst>
              <a:ext uri="{FF2B5EF4-FFF2-40B4-BE49-F238E27FC236}">
                <a16:creationId xmlns:a16="http://schemas.microsoft.com/office/drawing/2014/main" id="{526C4B15-F0F2-428A-95C7-E12B77F7ABA6}"/>
              </a:ext>
            </a:extLst>
          </p:cNvPr>
          <p:cNvSpPr/>
          <p:nvPr/>
        </p:nvSpPr>
        <p:spPr>
          <a:xfrm>
            <a:off x="8859779" y="4263038"/>
            <a:ext cx="126815" cy="681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588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总结</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31</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总结</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F550948-0A88-4D14-B7D1-47069CABE5F1}"/>
                  </a:ext>
                </a:extLst>
              </p:cNvPr>
              <p:cNvSpPr txBox="1"/>
              <p:nvPr/>
            </p:nvSpPr>
            <p:spPr>
              <a:xfrm>
                <a:off x="2262205" y="1068579"/>
                <a:ext cx="7667584" cy="2462213"/>
              </a:xfrm>
              <a:prstGeom prst="rect">
                <a:avLst/>
              </a:prstGeom>
              <a:solidFill>
                <a:schemeClr val="accent5">
                  <a:lumMod val="20000"/>
                  <a:lumOff val="80000"/>
                  <a:alpha val="50000"/>
                </a:schemeClr>
              </a:solidFill>
            </p:spPr>
            <p:txBody>
              <a:bodyPr wrap="square" rtlCol="0">
                <a:spAutoFit/>
              </a:bodyPr>
              <a:lstStyle/>
              <a:p>
                <a:pPr algn="ctr">
                  <a:spcBef>
                    <a:spcPts val="600"/>
                  </a:spcBef>
                  <a:spcAft>
                    <a:spcPts val="900"/>
                  </a:spcAft>
                </a:pPr>
                <a:r>
                  <a:rPr lang="zh-CN" altLang="en-US" sz="2400" b="1">
                    <a:solidFill>
                      <a:srgbClr val="002060"/>
                    </a:solidFill>
                  </a:rPr>
                  <a:t>数学归纳法用于证明论域是自然数或正整数的命题</a:t>
                </a:r>
              </a:p>
              <a:p>
                <a:pPr marL="342900" indent="-342900">
                  <a:spcBef>
                    <a:spcPts val="600"/>
                  </a:spcBef>
                  <a:spcAft>
                    <a:spcPts val="900"/>
                  </a:spcAft>
                  <a:buFont typeface="Arial" panose="020B0604020202020204" pitchFamily="34" charset="0"/>
                  <a:buChar char="•"/>
                </a:pPr>
                <a:r>
                  <a:rPr lang="zh-CN" altLang="en-US" sz="2000" b="1">
                    <a:solidFill>
                      <a:schemeClr val="accent6">
                        <a:lumMod val="50000"/>
                      </a:schemeClr>
                    </a:solidFill>
                    <a:latin typeface="楷体" panose="02010609060101010101" pitchFamily="49" charset="-122"/>
                    <a:ea typeface="楷体" panose="02010609060101010101" pitchFamily="49" charset="-122"/>
                  </a:rPr>
                  <a:t>数学归纳法证明的关键在于将待证命题符号化为</a:t>
                </a:r>
                <a14:m>
                  <m:oMath xmlns:m="http://schemas.openxmlformats.org/officeDocument/2006/math">
                    <m:r>
                      <a:rPr lang="en-US" altLang="zh-CN" sz="2000" b="1" i="1" smtClean="0">
                        <a:solidFill>
                          <a:schemeClr val="accent6">
                            <a:lumMod val="50000"/>
                          </a:schemeClr>
                        </a:solidFill>
                        <a:latin typeface="Cambria Math" panose="02040503050406030204" pitchFamily="18" charset="0"/>
                        <a:ea typeface="楷体" panose="02010609060101010101" pitchFamily="49" charset="-122"/>
                      </a:rPr>
                      <m:t>∀</m:t>
                    </m:r>
                    <m:r>
                      <a:rPr lang="en-US" altLang="zh-CN" sz="2000" b="1" i="1">
                        <a:solidFill>
                          <a:schemeClr val="accent6">
                            <a:lumMod val="50000"/>
                          </a:schemeClr>
                        </a:solidFill>
                        <a:latin typeface="Cambria Math" panose="02040503050406030204" pitchFamily="18" charset="0"/>
                        <a:ea typeface="楷体" panose="02010609060101010101" pitchFamily="49" charset="-122"/>
                      </a:rPr>
                      <m:t>𝒏𝑷</m:t>
                    </m:r>
                    <m:d>
                      <m:dPr>
                        <m:ctrlPr>
                          <a:rPr lang="en-US" altLang="zh-CN" sz="2000" b="1" i="1">
                            <a:solidFill>
                              <a:schemeClr val="accent6">
                                <a:lumMod val="50000"/>
                              </a:schemeClr>
                            </a:solidFill>
                            <a:latin typeface="Cambria Math" panose="02040503050406030204" pitchFamily="18" charset="0"/>
                            <a:ea typeface="楷体" panose="02010609060101010101" pitchFamily="49" charset="-122"/>
                          </a:rPr>
                        </m:ctrlPr>
                      </m:dPr>
                      <m:e>
                        <m:r>
                          <a:rPr lang="en-US" altLang="zh-CN" sz="2000" b="1" i="1">
                            <a:solidFill>
                              <a:schemeClr val="accent6">
                                <a:lumMod val="50000"/>
                              </a:schemeClr>
                            </a:solidFill>
                            <a:latin typeface="Cambria Math" panose="02040503050406030204" pitchFamily="18" charset="0"/>
                            <a:ea typeface="楷体" panose="02010609060101010101" pitchFamily="49" charset="-122"/>
                          </a:rPr>
                          <m:t>𝒏</m:t>
                        </m:r>
                      </m:e>
                    </m:d>
                  </m:oMath>
                </a14:m>
                <a:r>
                  <a:rPr lang="zh-CN" altLang="en-US" sz="2000" b="1">
                    <a:solidFill>
                      <a:schemeClr val="accent6">
                        <a:lumMod val="50000"/>
                      </a:schemeClr>
                    </a:solidFill>
                    <a:latin typeface="楷体" panose="02010609060101010101" pitchFamily="49" charset="-122"/>
                    <a:ea typeface="楷体" panose="02010609060101010101" pitchFamily="49" charset="-122"/>
                  </a:rPr>
                  <a:t>的形式</a:t>
                </a:r>
                <a:endParaRPr lang="en-US" altLang="zh-CN" sz="2000" b="1">
                  <a:solidFill>
                    <a:schemeClr val="accent6">
                      <a:lumMod val="50000"/>
                    </a:schemeClr>
                  </a:solidFill>
                  <a:latin typeface="楷体" panose="02010609060101010101" pitchFamily="49" charset="-122"/>
                  <a:ea typeface="楷体" panose="02010609060101010101" pitchFamily="49" charset="-122"/>
                </a:endParaRPr>
              </a:p>
              <a:p>
                <a:pPr marL="800100" lvl="1" indent="-342900">
                  <a:spcBef>
                    <a:spcPts val="600"/>
                  </a:spcBef>
                  <a:spcAft>
                    <a:spcPts val="900"/>
                  </a:spcAft>
                  <a:buFont typeface="Arial" panose="020B0604020202020204" pitchFamily="34" charset="0"/>
                  <a:buChar char="•"/>
                </a:pPr>
                <a:r>
                  <a:rPr lang="zh-CN" altLang="en-US" sz="2000" b="1">
                    <a:solidFill>
                      <a:schemeClr val="accent4">
                        <a:lumMod val="50000"/>
                      </a:schemeClr>
                    </a:solidFill>
                    <a:latin typeface="+mn-ea"/>
                  </a:rPr>
                  <a:t>数学归纳法证明的归纳步要明确归纳假设到底是什么</a:t>
                </a:r>
                <a:endParaRPr lang="en-US" altLang="zh-CN" sz="2000" b="1">
                  <a:solidFill>
                    <a:schemeClr val="accent4">
                      <a:lumMod val="50000"/>
                    </a:schemeClr>
                  </a:solidFill>
                  <a:latin typeface="+mn-ea"/>
                </a:endParaRPr>
              </a:p>
              <a:p>
                <a:pPr marL="342900" indent="-342900">
                  <a:spcBef>
                    <a:spcPts val="600"/>
                  </a:spcBef>
                  <a:spcAft>
                    <a:spcPts val="900"/>
                  </a:spcAft>
                  <a:buFont typeface="Arial" panose="020B0604020202020204" pitchFamily="34" charset="0"/>
                  <a:buChar char="•"/>
                </a:pPr>
                <a:r>
                  <a:rPr lang="zh-CN" altLang="en-US" sz="2000" b="1">
                    <a:solidFill>
                      <a:schemeClr val="accent6">
                        <a:lumMod val="50000"/>
                      </a:schemeClr>
                    </a:solidFill>
                    <a:latin typeface="楷体" panose="02010609060101010101" pitchFamily="49" charset="-122"/>
                    <a:ea typeface="楷体" panose="02010609060101010101" pitchFamily="49" charset="-122"/>
                  </a:rPr>
                  <a:t>强归纳法通过增强归纳步中的归纳假设从而简化归纳步的证明</a:t>
                </a:r>
                <a:endParaRPr lang="en-US" altLang="zh-CN" sz="2000" b="1">
                  <a:solidFill>
                    <a:schemeClr val="accent6">
                      <a:lumMod val="50000"/>
                    </a:schemeClr>
                  </a:solidFill>
                  <a:latin typeface="楷体" panose="02010609060101010101" pitchFamily="49" charset="-122"/>
                  <a:ea typeface="楷体" panose="02010609060101010101" pitchFamily="49" charset="-122"/>
                </a:endParaRPr>
              </a:p>
              <a:p>
                <a:pPr marL="800100" lvl="1" indent="-342900">
                  <a:spcBef>
                    <a:spcPts val="600"/>
                  </a:spcBef>
                  <a:spcAft>
                    <a:spcPts val="900"/>
                  </a:spcAft>
                  <a:buFont typeface="Arial" panose="020B0604020202020204" pitchFamily="34" charset="0"/>
                  <a:buChar char="•"/>
                </a:pPr>
                <a:r>
                  <a:rPr lang="zh-CN" altLang="en-US" sz="2000" b="1">
                    <a:solidFill>
                      <a:schemeClr val="accent4">
                        <a:lumMod val="50000"/>
                      </a:schemeClr>
                    </a:solidFill>
                    <a:latin typeface="+mn-ea"/>
                  </a:rPr>
                  <a:t>强归纳法可能需要基于归纳步的需求而验证合适的归纳基</a:t>
                </a:r>
              </a:p>
            </p:txBody>
          </p:sp>
        </mc:Choice>
        <mc:Fallback xmlns="">
          <p:sp>
            <p:nvSpPr>
              <p:cNvPr id="2" name="文本框 1">
                <a:extLst>
                  <a:ext uri="{FF2B5EF4-FFF2-40B4-BE49-F238E27FC236}">
                    <a16:creationId xmlns:a16="http://schemas.microsoft.com/office/drawing/2014/main" id="{EF550948-0A88-4D14-B7D1-47069CABE5F1}"/>
                  </a:ext>
                </a:extLst>
              </p:cNvPr>
              <p:cNvSpPr txBox="1">
                <a:spLocks noRot="1" noChangeAspect="1" noMove="1" noResize="1" noEditPoints="1" noAdjustHandles="1" noChangeArrowheads="1" noChangeShapeType="1" noTextEdit="1"/>
              </p:cNvSpPr>
              <p:nvPr/>
            </p:nvSpPr>
            <p:spPr>
              <a:xfrm>
                <a:off x="2262205" y="1068579"/>
                <a:ext cx="7667584" cy="2462213"/>
              </a:xfrm>
              <a:prstGeom prst="rect">
                <a:avLst/>
              </a:prstGeom>
              <a:blipFill>
                <a:blip r:embed="rId2"/>
                <a:stretch>
                  <a:fillRect l="-715" t="-1733" b="-3465"/>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CB454D62-D95A-49D5-9CE8-5DF2CFBD3372}"/>
              </a:ext>
            </a:extLst>
          </p:cNvPr>
          <p:cNvSpPr txBox="1"/>
          <p:nvPr/>
        </p:nvSpPr>
        <p:spPr>
          <a:xfrm>
            <a:off x="2144356" y="3730918"/>
            <a:ext cx="7903282" cy="861774"/>
          </a:xfrm>
          <a:prstGeom prst="rect">
            <a:avLst/>
          </a:prstGeom>
          <a:solidFill>
            <a:schemeClr val="accent5">
              <a:lumMod val="20000"/>
              <a:lumOff val="80000"/>
            </a:schemeClr>
          </a:solidFill>
        </p:spPr>
        <p:txBody>
          <a:bodyPr wrap="square" rtlCol="0">
            <a:spAutoFit/>
          </a:bodyPr>
          <a:lstStyle/>
          <a:p>
            <a:pPr algn="ctr">
              <a:spcAft>
                <a:spcPts val="600"/>
              </a:spcAft>
            </a:pPr>
            <a:r>
              <a:rPr lang="zh-CN" altLang="en-US" sz="2000" b="1">
                <a:solidFill>
                  <a:srgbClr val="002060"/>
                </a:solidFill>
              </a:rPr>
              <a:t>良序原理指自然数集或正整数集的任意子集有最小元</a:t>
            </a:r>
          </a:p>
          <a:p>
            <a:pPr>
              <a:spcBef>
                <a:spcPts val="600"/>
              </a:spcBef>
              <a:spcAft>
                <a:spcPts val="600"/>
              </a:spcAft>
            </a:pPr>
            <a:r>
              <a:rPr lang="zh-CN" altLang="en-US" sz="2000" b="1">
                <a:solidFill>
                  <a:schemeClr val="accent6">
                    <a:lumMod val="50000"/>
                  </a:schemeClr>
                </a:solidFill>
                <a:latin typeface="楷体" panose="02010609060101010101" pitchFamily="49" charset="-122"/>
                <a:ea typeface="楷体" panose="02010609060101010101" pitchFamily="49" charset="-122"/>
              </a:rPr>
              <a:t>良序集是自然数集、正整数集的基本性质，可用于证明一些基础命题</a:t>
            </a:r>
          </a:p>
        </p:txBody>
      </p:sp>
      <p:sp>
        <p:nvSpPr>
          <p:cNvPr id="4" name="文本框 3">
            <a:extLst>
              <a:ext uri="{FF2B5EF4-FFF2-40B4-BE49-F238E27FC236}">
                <a16:creationId xmlns:a16="http://schemas.microsoft.com/office/drawing/2014/main" id="{79046192-3E11-4E79-BCD3-91093B8CC99E}"/>
              </a:ext>
            </a:extLst>
          </p:cNvPr>
          <p:cNvSpPr txBox="1"/>
          <p:nvPr/>
        </p:nvSpPr>
        <p:spPr>
          <a:xfrm>
            <a:off x="1864733" y="4792818"/>
            <a:ext cx="8462529" cy="1384995"/>
          </a:xfrm>
          <a:prstGeom prst="rect">
            <a:avLst/>
          </a:prstGeom>
          <a:solidFill>
            <a:schemeClr val="accent2">
              <a:lumMod val="20000"/>
              <a:lumOff val="80000"/>
            </a:schemeClr>
          </a:solidFill>
        </p:spPr>
        <p:txBody>
          <a:bodyPr wrap="square" rtlCol="0">
            <a:spAutoFit/>
          </a:bodyPr>
          <a:lstStyle/>
          <a:p>
            <a:pPr algn="ctr">
              <a:spcAft>
                <a:spcPts val="600"/>
              </a:spcAft>
            </a:pPr>
            <a:r>
              <a:rPr lang="zh-CN" altLang="en-US" sz="2400" b="1">
                <a:solidFill>
                  <a:srgbClr val="C00000"/>
                </a:solidFill>
              </a:rPr>
              <a:t>学习这一部分的目标</a:t>
            </a:r>
          </a:p>
          <a:p>
            <a:pPr marL="342900" indent="-342900">
              <a:spcBef>
                <a:spcPts val="600"/>
              </a:spcBef>
              <a:spcAft>
                <a:spcPts val="600"/>
              </a:spcAft>
              <a:buFont typeface="Arial" panose="020B0604020202020204" pitchFamily="34" charset="0"/>
              <a:buChar char="•"/>
            </a:pPr>
            <a:r>
              <a:rPr lang="zh-CN" altLang="en-US" sz="2000" b="1">
                <a:solidFill>
                  <a:schemeClr val="accent2">
                    <a:lumMod val="50000"/>
                  </a:schemeClr>
                </a:solidFill>
                <a:latin typeface="楷体" panose="02010609060101010101" pitchFamily="49" charset="-122"/>
                <a:ea typeface="楷体" panose="02010609060101010101" pitchFamily="49" charset="-122"/>
              </a:rPr>
              <a:t>能使用基本的数学归纳法和强归纳法证明与自然数相关的命题</a:t>
            </a:r>
          </a:p>
          <a:p>
            <a:pPr marL="342900" indent="-342900">
              <a:spcBef>
                <a:spcPts val="600"/>
              </a:spcBef>
              <a:spcAft>
                <a:spcPts val="600"/>
              </a:spcAft>
              <a:buFont typeface="Arial" panose="020B0604020202020204" pitchFamily="34" charset="0"/>
              <a:buChar char="•"/>
            </a:pPr>
            <a:r>
              <a:rPr lang="zh-CN" altLang="en-US" sz="2000" b="1">
                <a:solidFill>
                  <a:schemeClr val="accent2">
                    <a:lumMod val="50000"/>
                  </a:schemeClr>
                </a:solidFill>
                <a:latin typeface="楷体" panose="02010609060101010101" pitchFamily="49" charset="-122"/>
                <a:ea typeface="楷体" panose="02010609060101010101" pitchFamily="49" charset="-122"/>
              </a:rPr>
              <a:t>初步理解良序原理及其应用，初步理解良序原理与数学归纳法的等价性</a:t>
            </a:r>
          </a:p>
        </p:txBody>
      </p:sp>
    </p:spTree>
    <p:extLst>
      <p:ext uri="{BB962C8B-B14F-4D97-AF65-F5344CB8AC3E}">
        <p14:creationId xmlns:p14="http://schemas.microsoft.com/office/powerpoint/2010/main" val="375313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作业</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511C6389-7226-43B9-9250-70FB7F990DBF}" type="slidenum">
              <a:rPr lang="en-US" altLang="zh-CN" smtClean="0">
                <a:latin typeface="Arial" panose="020B0604020202020204" pitchFamily="34" charset="0"/>
                <a:ea typeface="楷体" panose="02010609060101010101" pitchFamily="49" charset="-122"/>
                <a:cs typeface="Arial" panose="020B0604020202020204" pitchFamily="34" charset="0"/>
              </a:rPr>
              <a:t>32</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作业</a:t>
            </a:r>
          </a:p>
        </p:txBody>
      </p:sp>
      <p:sp>
        <p:nvSpPr>
          <p:cNvPr id="2" name="文本框 1">
            <a:extLst>
              <a:ext uri="{FF2B5EF4-FFF2-40B4-BE49-F238E27FC236}">
                <a16:creationId xmlns:a16="http://schemas.microsoft.com/office/drawing/2014/main" id="{89EF1AFF-D150-4D24-BB32-695DDFCBCE6E}"/>
              </a:ext>
            </a:extLst>
          </p:cNvPr>
          <p:cNvSpPr txBox="1"/>
          <p:nvPr/>
        </p:nvSpPr>
        <p:spPr>
          <a:xfrm>
            <a:off x="987142" y="3013878"/>
            <a:ext cx="9103862" cy="1231106"/>
          </a:xfrm>
          <a:prstGeom prst="rect">
            <a:avLst/>
          </a:prstGeom>
          <a:solidFill>
            <a:schemeClr val="accent4">
              <a:lumMod val="20000"/>
              <a:lumOff val="80000"/>
            </a:schemeClr>
          </a:solidFill>
        </p:spPr>
        <p:txBody>
          <a:bodyPr wrap="square" rtlCol="0">
            <a:spAutoFit/>
          </a:bodyPr>
          <a:lstStyle/>
          <a:p>
            <a:pPr>
              <a:spcBef>
                <a:spcPts val="600"/>
              </a:spcBef>
              <a:spcAft>
                <a:spcPts val="600"/>
              </a:spcAft>
            </a:pPr>
            <a:r>
              <a:rPr lang="zh-CN" altLang="en-US" sz="3200" b="1" dirty="0">
                <a:solidFill>
                  <a:srgbClr val="C00000"/>
                </a:solidFill>
                <a:latin typeface="Arial" panose="020B0604020202020204" pitchFamily="34" charset="0"/>
                <a:ea typeface="楷体" panose="02010609060101010101" pitchFamily="49" charset="-122"/>
                <a:cs typeface="Arial" panose="020B0604020202020204" pitchFamily="34" charset="0"/>
              </a:rPr>
              <a:t>必做：教材练习</a:t>
            </a:r>
            <a:r>
              <a:rPr lang="en-US" altLang="zh-CN" sz="3200" b="1" dirty="0">
                <a:solidFill>
                  <a:srgbClr val="C00000"/>
                </a:solidFill>
                <a:latin typeface="Arial" panose="020B0604020202020204" pitchFamily="34" charset="0"/>
                <a:ea typeface="楷体" panose="02010609060101010101" pitchFamily="49" charset="-122"/>
                <a:cs typeface="Arial" panose="020B0604020202020204" pitchFamily="34" charset="0"/>
              </a:rPr>
              <a:t>4.25</a:t>
            </a:r>
            <a:r>
              <a:rPr lang="zh-CN" altLang="en-US" sz="3200" b="1" dirty="0">
                <a:solidFill>
                  <a:srgbClr val="C00000"/>
                </a:solidFill>
                <a:latin typeface="Arial" panose="020B0604020202020204" pitchFamily="34" charset="0"/>
                <a:ea typeface="楷体" panose="02010609060101010101" pitchFamily="49" charset="-122"/>
                <a:cs typeface="Arial" panose="020B0604020202020204" pitchFamily="34" charset="0"/>
              </a:rPr>
              <a:t>、练习</a:t>
            </a:r>
            <a:r>
              <a:rPr lang="en-US" altLang="zh-CN" sz="3200" b="1" dirty="0">
                <a:solidFill>
                  <a:srgbClr val="C00000"/>
                </a:solidFill>
                <a:latin typeface="Arial" panose="020B0604020202020204" pitchFamily="34" charset="0"/>
                <a:ea typeface="楷体" panose="02010609060101010101" pitchFamily="49" charset="-122"/>
                <a:cs typeface="Arial" panose="020B0604020202020204" pitchFamily="34" charset="0"/>
              </a:rPr>
              <a:t>4.34</a:t>
            </a:r>
            <a:r>
              <a:rPr lang="zh-CN" altLang="en-US" sz="3200" b="1" dirty="0">
                <a:solidFill>
                  <a:srgbClr val="C00000"/>
                </a:solidFill>
                <a:latin typeface="Arial" panose="020B0604020202020204" pitchFamily="34" charset="0"/>
                <a:ea typeface="楷体" panose="02010609060101010101" pitchFamily="49" charset="-122"/>
                <a:cs typeface="Arial" panose="020B0604020202020204" pitchFamily="34" charset="0"/>
              </a:rPr>
              <a:t>和练习</a:t>
            </a:r>
            <a:r>
              <a:rPr lang="en-US" altLang="zh-CN" sz="3200" b="1" dirty="0">
                <a:solidFill>
                  <a:srgbClr val="C00000"/>
                </a:solidFill>
                <a:latin typeface="Arial" panose="020B0604020202020204" pitchFamily="34" charset="0"/>
                <a:ea typeface="楷体" panose="02010609060101010101" pitchFamily="49" charset="-122"/>
                <a:cs typeface="Arial" panose="020B0604020202020204" pitchFamily="34" charset="0"/>
              </a:rPr>
              <a:t>4.35</a:t>
            </a:r>
          </a:p>
          <a:p>
            <a:pPr>
              <a:spcBef>
                <a:spcPts val="600"/>
              </a:spcBef>
              <a:spcAft>
                <a:spcPts val="600"/>
              </a:spcAft>
            </a:pPr>
            <a:r>
              <a:rPr lang="zh-CN" altLang="en-US" sz="3200" b="1" dirty="0">
                <a:solidFill>
                  <a:schemeClr val="bg1">
                    <a:lumMod val="95000"/>
                  </a:schemeClr>
                </a:solidFill>
                <a:latin typeface="Arial" panose="020B0604020202020204" pitchFamily="34" charset="0"/>
                <a:ea typeface="楷体" panose="02010609060101010101" pitchFamily="49" charset="-122"/>
                <a:cs typeface="Arial" panose="020B0604020202020204" pitchFamily="34" charset="0"/>
              </a:rPr>
              <a:t>选做：教材练习</a:t>
            </a:r>
            <a:r>
              <a:rPr lang="en-US" altLang="zh-CN" sz="3200" b="1" dirty="0">
                <a:solidFill>
                  <a:schemeClr val="bg1">
                    <a:lumMod val="95000"/>
                  </a:schemeClr>
                </a:solidFill>
                <a:latin typeface="Arial" panose="020B0604020202020204" pitchFamily="34" charset="0"/>
                <a:ea typeface="楷体" panose="02010609060101010101" pitchFamily="49" charset="-122"/>
                <a:cs typeface="Arial" panose="020B0604020202020204" pitchFamily="34" charset="0"/>
              </a:rPr>
              <a:t>4.37</a:t>
            </a:r>
            <a:endParaRPr lang="zh-CN" altLang="en-US" sz="3200" b="1" dirty="0">
              <a:solidFill>
                <a:schemeClr val="bg1">
                  <a:lumMod val="95000"/>
                </a:schemeClr>
              </a:solidFill>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18656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a:t>
            </a: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 name="文本框 1">
            <a:extLst>
              <a:ext uri="{FF2B5EF4-FFF2-40B4-BE49-F238E27FC236}">
                <a16:creationId xmlns:a16="http://schemas.microsoft.com/office/drawing/2014/main" id="{F3778FC1-0A49-4C7B-8763-0ABD47A13328}"/>
              </a:ext>
            </a:extLst>
          </p:cNvPr>
          <p:cNvSpPr txBox="1"/>
          <p:nvPr/>
        </p:nvSpPr>
        <p:spPr>
          <a:xfrm>
            <a:off x="1921252" y="2001283"/>
            <a:ext cx="8571678" cy="2383794"/>
          </a:xfrm>
          <a:prstGeom prst="rect">
            <a:avLst/>
          </a:prstGeom>
          <a:noFill/>
        </p:spPr>
        <p:txBody>
          <a:bodyPr wrap="square" rtlCol="0">
            <a:spAutoFit/>
          </a:bodyPr>
          <a:lstStyle/>
          <a:p>
            <a:pPr algn="ctr">
              <a:lnSpc>
                <a:spcPct val="200000"/>
              </a:lnSpc>
            </a:pPr>
            <a:r>
              <a:rPr lang="zh-CN" altLang="en-US" sz="4000">
                <a:solidFill>
                  <a:srgbClr val="C00000"/>
                </a:solidFill>
                <a:latin typeface="华文新魏" panose="02010800040101010101" pitchFamily="2" charset="-122"/>
                <a:ea typeface="华文新魏" panose="02010800040101010101" pitchFamily="2" charset="-122"/>
              </a:rPr>
              <a:t>谢谢大家！</a:t>
            </a:r>
            <a:endParaRPr lang="en-US" altLang="zh-CN" sz="4000">
              <a:solidFill>
                <a:srgbClr val="C00000"/>
              </a:solidFill>
              <a:latin typeface="华文新魏" panose="02010800040101010101" pitchFamily="2" charset="-122"/>
              <a:ea typeface="华文新魏" panose="02010800040101010101" pitchFamily="2" charset="-122"/>
            </a:endParaRPr>
          </a:p>
          <a:p>
            <a:pPr algn="ctr">
              <a:lnSpc>
                <a:spcPct val="200000"/>
              </a:lnSpc>
            </a:pPr>
            <a:r>
              <a:rPr lang="zh-CN" altLang="en-US" sz="4000">
                <a:solidFill>
                  <a:srgbClr val="C00000"/>
                </a:solidFill>
                <a:latin typeface="华文新魏" panose="02010800040101010101" pitchFamily="2" charset="-122"/>
                <a:ea typeface="华文新魏" panose="02010800040101010101" pitchFamily="2" charset="-122"/>
              </a:rPr>
              <a:t>有什么问题和建议请及时反馈给老师！</a:t>
            </a:r>
          </a:p>
        </p:txBody>
      </p:sp>
    </p:spTree>
    <p:extLst>
      <p:ext uri="{BB962C8B-B14F-4D97-AF65-F5344CB8AC3E}">
        <p14:creationId xmlns:p14="http://schemas.microsoft.com/office/powerpoint/2010/main" val="3807570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4</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第一数学归纳法导入</a:t>
            </a:r>
          </a:p>
        </p:txBody>
      </p:sp>
      <p:pic>
        <p:nvPicPr>
          <p:cNvPr id="4" name="图片 3">
            <a:extLst>
              <a:ext uri="{FF2B5EF4-FFF2-40B4-BE49-F238E27FC236}">
                <a16:creationId xmlns:a16="http://schemas.microsoft.com/office/drawing/2014/main" id="{02E44462-0D88-4EC2-A7E5-B19C73113ACD}"/>
              </a:ext>
            </a:extLst>
          </p:cNvPr>
          <p:cNvPicPr>
            <a:picLocks noChangeAspect="1"/>
          </p:cNvPicPr>
          <p:nvPr/>
        </p:nvPicPr>
        <p:blipFill>
          <a:blip r:embed="rId2"/>
          <a:stretch>
            <a:fillRect/>
          </a:stretch>
        </p:blipFill>
        <p:spPr>
          <a:xfrm>
            <a:off x="2430783" y="1025376"/>
            <a:ext cx="7330432" cy="800411"/>
          </a:xfrm>
          <a:prstGeom prst="rect">
            <a:avLst/>
          </a:prstGeom>
        </p:spPr>
      </p:pic>
      <p:pic>
        <p:nvPicPr>
          <p:cNvPr id="3" name="图片 2">
            <a:extLst>
              <a:ext uri="{FF2B5EF4-FFF2-40B4-BE49-F238E27FC236}">
                <a16:creationId xmlns:a16="http://schemas.microsoft.com/office/drawing/2014/main" id="{8234C643-55EE-411B-AB9B-56CA1441A409}"/>
              </a:ext>
            </a:extLst>
          </p:cNvPr>
          <p:cNvPicPr>
            <a:picLocks noChangeAspect="1"/>
          </p:cNvPicPr>
          <p:nvPr/>
        </p:nvPicPr>
        <p:blipFill>
          <a:blip r:embed="rId3"/>
          <a:stretch>
            <a:fillRect/>
          </a:stretch>
        </p:blipFill>
        <p:spPr>
          <a:xfrm>
            <a:off x="1979066" y="2040148"/>
            <a:ext cx="8233866" cy="4268787"/>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037D491-26C5-4689-AA4B-BAF302B2A037}"/>
                  </a:ext>
                </a:extLst>
              </p:cNvPr>
              <p:cNvSpPr txBox="1"/>
              <p:nvPr/>
            </p:nvSpPr>
            <p:spPr>
              <a:xfrm>
                <a:off x="496152" y="2801909"/>
                <a:ext cx="1374889" cy="1212768"/>
              </a:xfrm>
              <a:prstGeom prst="rect">
                <a:avLst/>
              </a:prstGeom>
              <a:solidFill>
                <a:schemeClr val="accent4">
                  <a:lumMod val="20000"/>
                  <a:lumOff val="80000"/>
                </a:schemeClr>
              </a:solidFill>
            </p:spPr>
            <p:txBody>
              <a:bodyPr wrap="square" rtlCol="0">
                <a:spAutoFit/>
              </a:bodyPr>
              <a:lstStyle/>
              <a:p>
                <a:r>
                  <a:rPr lang="zh-CN" altLang="en-US" b="1">
                    <a:solidFill>
                      <a:schemeClr val="accent2">
                        <a:lumMod val="50000"/>
                      </a:schemeClr>
                    </a:solidFill>
                  </a:rPr>
                  <a:t>中学应掌握</a:t>
                </a:r>
                <a14:m>
                  <m:oMath xmlns:m="http://schemas.openxmlformats.org/officeDocument/2006/math">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𝒌</m:t>
                    </m:r>
                  </m:oMath>
                </a14:m>
                <a:r>
                  <a:rPr lang="zh-CN" altLang="en-US" b="1" i="0">
                    <a:solidFill>
                      <a:schemeClr val="accent2">
                        <a:lumMod val="50000"/>
                      </a:schemeClr>
                    </a:solidFill>
                    <a:latin typeface="+mj-lt"/>
                  </a:rPr>
                  <a:t>，</a:t>
                </a:r>
                <a14:m>
                  <m:oMath xmlns:m="http://schemas.openxmlformats.org/officeDocument/2006/math">
                    <m:r>
                      <a:rPr lang="en-US" altLang="zh-CN" b="1" i="1" smtClean="0">
                        <a:solidFill>
                          <a:schemeClr val="accent2">
                            <a:lumMod val="50000"/>
                          </a:schemeClr>
                        </a:solidFill>
                        <a:latin typeface="Cambria Math" panose="02040503050406030204" pitchFamily="18" charset="0"/>
                      </a:rPr>
                      <m:t>∑</m:t>
                    </m:r>
                    <m:sSup>
                      <m:sSupPr>
                        <m:ctrlPr>
                          <a:rPr lang="en-US" altLang="zh-CN" b="1" i="1" smtClean="0">
                            <a:solidFill>
                              <a:schemeClr val="accent2">
                                <a:lumMod val="50000"/>
                              </a:schemeClr>
                            </a:solidFill>
                            <a:latin typeface="Cambria Math" panose="02040503050406030204" pitchFamily="18" charset="0"/>
                          </a:rPr>
                        </m:ctrlPr>
                      </m:sSupPr>
                      <m:e>
                        <m:r>
                          <a:rPr lang="en-US" altLang="zh-CN" b="1" i="1" smtClean="0">
                            <a:solidFill>
                              <a:schemeClr val="accent2">
                                <a:lumMod val="50000"/>
                              </a:schemeClr>
                            </a:solidFill>
                            <a:latin typeface="Cambria Math" panose="02040503050406030204" pitchFamily="18" charset="0"/>
                          </a:rPr>
                          <m:t>𝒌</m:t>
                        </m:r>
                      </m:e>
                      <m:sup>
                        <m:r>
                          <a:rPr lang="en-US" altLang="zh-CN" b="1" i="1" smtClean="0">
                            <a:solidFill>
                              <a:schemeClr val="accent2">
                                <a:lumMod val="50000"/>
                              </a:schemeClr>
                            </a:solidFill>
                            <a:latin typeface="Cambria Math" panose="02040503050406030204" pitchFamily="18" charset="0"/>
                          </a:rPr>
                          <m:t>𝟐</m:t>
                        </m:r>
                      </m:sup>
                    </m:sSup>
                    <m:r>
                      <a:rPr lang="zh-CN" altLang="en-US" b="1" i="1">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m:t>
                    </m:r>
                    <m:sSup>
                      <m:sSupPr>
                        <m:ctrlPr>
                          <a:rPr lang="en-US" altLang="zh-CN" b="1" i="1" smtClean="0">
                            <a:solidFill>
                              <a:schemeClr val="accent2">
                                <a:lumMod val="50000"/>
                              </a:schemeClr>
                            </a:solidFill>
                            <a:latin typeface="Cambria Math" panose="02040503050406030204" pitchFamily="18" charset="0"/>
                          </a:rPr>
                        </m:ctrlPr>
                      </m:sSupPr>
                      <m:e>
                        <m:r>
                          <a:rPr lang="en-US" altLang="zh-CN" b="1" i="1" smtClean="0">
                            <a:solidFill>
                              <a:schemeClr val="accent2">
                                <a:lumMod val="50000"/>
                              </a:schemeClr>
                            </a:solidFill>
                            <a:latin typeface="Cambria Math" panose="02040503050406030204" pitchFamily="18" charset="0"/>
                          </a:rPr>
                          <m:t>𝒌</m:t>
                        </m:r>
                      </m:e>
                      <m:sup>
                        <m:r>
                          <a:rPr lang="en-US" altLang="zh-CN" b="1" i="1" smtClean="0">
                            <a:solidFill>
                              <a:schemeClr val="accent2">
                                <a:lumMod val="50000"/>
                              </a:schemeClr>
                            </a:solidFill>
                            <a:latin typeface="Cambria Math" panose="02040503050406030204" pitchFamily="18" charset="0"/>
                          </a:rPr>
                          <m:t>𝟑</m:t>
                        </m:r>
                      </m:sup>
                    </m:sSup>
                  </m:oMath>
                </a14:m>
                <a:r>
                  <a:rPr lang="zh-CN" altLang="en-US" b="1">
                    <a:solidFill>
                      <a:schemeClr val="accent2">
                        <a:lumMod val="50000"/>
                      </a:schemeClr>
                    </a:solidFill>
                  </a:rPr>
                  <a:t>等公式及其证明！</a:t>
                </a:r>
              </a:p>
            </p:txBody>
          </p:sp>
        </mc:Choice>
        <mc:Fallback xmlns="">
          <p:sp>
            <p:nvSpPr>
              <p:cNvPr id="6" name="文本框 5">
                <a:extLst>
                  <a:ext uri="{FF2B5EF4-FFF2-40B4-BE49-F238E27FC236}">
                    <a16:creationId xmlns:a16="http://schemas.microsoft.com/office/drawing/2014/main" id="{2037D491-26C5-4689-AA4B-BAF302B2A037}"/>
                  </a:ext>
                </a:extLst>
              </p:cNvPr>
              <p:cNvSpPr txBox="1">
                <a:spLocks noRot="1" noChangeAspect="1" noMove="1" noResize="1" noEditPoints="1" noAdjustHandles="1" noChangeArrowheads="1" noChangeShapeType="1" noTextEdit="1"/>
              </p:cNvSpPr>
              <p:nvPr/>
            </p:nvSpPr>
            <p:spPr>
              <a:xfrm>
                <a:off x="496152" y="2801909"/>
                <a:ext cx="1374889" cy="1212768"/>
              </a:xfrm>
              <a:prstGeom prst="rect">
                <a:avLst/>
              </a:prstGeom>
              <a:blipFill>
                <a:blip r:embed="rId4"/>
                <a:stretch>
                  <a:fillRect l="-3540" t="-3015" r="-1327" b="-70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5190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5</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第一数学归纳法的形式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A32F365-8001-4E44-855A-F23A95B4C620}"/>
                  </a:ext>
                </a:extLst>
              </p:cNvPr>
              <p:cNvSpPr txBox="1"/>
              <p:nvPr/>
            </p:nvSpPr>
            <p:spPr>
              <a:xfrm>
                <a:off x="605215" y="2274838"/>
                <a:ext cx="4664098" cy="2923877"/>
              </a:xfrm>
              <a:prstGeom prst="rect">
                <a:avLst/>
              </a:prstGeom>
              <a:solidFill>
                <a:schemeClr val="accent2">
                  <a:lumMod val="20000"/>
                  <a:lumOff val="80000"/>
                  <a:alpha val="50000"/>
                </a:schemeClr>
              </a:solidFill>
            </p:spPr>
            <p:txBody>
              <a:bodyPr wrap="square" rtlCol="0">
                <a:spAutoFit/>
              </a:bodyPr>
              <a:lstStyle/>
              <a:p>
                <a:pPr>
                  <a:spcBef>
                    <a:spcPts val="600"/>
                  </a:spcBef>
                  <a:spcAft>
                    <a:spcPts val="1200"/>
                  </a:spcAft>
                </a:pPr>
                <a:r>
                  <a:rPr lang="zh-CN" altLang="en-US" sz="2400" b="1">
                    <a:solidFill>
                      <a:srgbClr val="C00000"/>
                    </a:solidFill>
                  </a:rPr>
                  <a:t>第一数学归纳法证明命题</a:t>
                </a:r>
                <a14:m>
                  <m:oMath xmlns:m="http://schemas.openxmlformats.org/officeDocument/2006/math">
                    <m:r>
                      <a:rPr lang="en-US" altLang="zh-CN" sz="2400" b="1" i="1" smtClean="0">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𝒏𝑷</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𝒏</m:t>
                        </m:r>
                      </m:e>
                    </m:d>
                  </m:oMath>
                </a14:m>
                <a:endParaRPr lang="en-US" altLang="zh-CN" sz="2000" b="1">
                  <a:solidFill>
                    <a:srgbClr val="C00000"/>
                  </a:solidFill>
                </a:endParaRPr>
              </a:p>
              <a:p>
                <a:pPr marL="342900" indent="-342900">
                  <a:lnSpc>
                    <a:spcPts val="3000"/>
                  </a:lnSpc>
                  <a:spcBef>
                    <a:spcPts val="600"/>
                  </a:spcBef>
                  <a:spcAft>
                    <a:spcPts val="600"/>
                  </a:spcAft>
                  <a:buFont typeface="Arial" panose="020B0604020202020204" pitchFamily="34" charset="0"/>
                  <a:buChar char="•"/>
                </a:pPr>
                <a:r>
                  <a:rPr lang="zh-CN" altLang="en-US" sz="2000" b="1">
                    <a:solidFill>
                      <a:srgbClr val="C00000"/>
                    </a:solidFill>
                    <a:latin typeface="+mn-ea"/>
                  </a:rPr>
                  <a:t>归纳基：</a:t>
                </a:r>
                <a:r>
                  <a:rPr lang="zh-CN" altLang="en-US" sz="2000" b="1">
                    <a:solidFill>
                      <a:srgbClr val="002060"/>
                    </a:solidFill>
                    <a:latin typeface="楷体" panose="02010609060101010101" pitchFamily="49" charset="-122"/>
                    <a:ea typeface="楷体" panose="02010609060101010101" pitchFamily="49" charset="-122"/>
                  </a:rPr>
                  <a:t>证明当</a:t>
                </a:r>
                <a14:m>
                  <m:oMath xmlns:m="http://schemas.openxmlformats.org/officeDocument/2006/math">
                    <m:r>
                      <a:rPr lang="en-US" altLang="zh-CN" sz="2000" b="1" i="1" smtClean="0">
                        <a:solidFill>
                          <a:srgbClr val="002060"/>
                        </a:solidFill>
                        <a:latin typeface="Cambria Math" panose="02040503050406030204" pitchFamily="18" charset="0"/>
                      </a:rPr>
                      <m:t>𝒏</m:t>
                    </m:r>
                    <m:r>
                      <a:rPr lang="en-US" altLang="zh-CN" sz="2000" b="1" i="1" smtClean="0">
                        <a:solidFill>
                          <a:srgbClr val="002060"/>
                        </a:solidFill>
                        <a:latin typeface="Cambria Math" panose="02040503050406030204" pitchFamily="18" charset="0"/>
                      </a:rPr>
                      <m:t>=</m:t>
                    </m:r>
                    <m:r>
                      <a:rPr lang="en-US" altLang="zh-CN" sz="2000" b="1" i="1" smtClean="0">
                        <a:solidFill>
                          <a:srgbClr val="002060"/>
                        </a:solidFill>
                        <a:latin typeface="Cambria Math" panose="02040503050406030204" pitchFamily="18" charset="0"/>
                      </a:rPr>
                      <m:t>𝟎</m:t>
                    </m:r>
                  </m:oMath>
                </a14:m>
                <a:r>
                  <a:rPr lang="zh-CN" altLang="en-US" sz="2000" b="1">
                    <a:solidFill>
                      <a:srgbClr val="002060"/>
                    </a:solidFill>
                    <a:latin typeface="楷体" panose="02010609060101010101" pitchFamily="49" charset="-122"/>
                    <a:ea typeface="楷体" panose="02010609060101010101" pitchFamily="49" charset="-122"/>
                  </a:rPr>
                  <a:t>时</a:t>
                </a:r>
                <a14:m>
                  <m:oMath xmlns:m="http://schemas.openxmlformats.org/officeDocument/2006/math">
                    <m:r>
                      <a:rPr lang="en-US" altLang="zh-CN" sz="2000" b="1" i="1" smtClean="0">
                        <a:solidFill>
                          <a:srgbClr val="002060"/>
                        </a:solidFill>
                        <a:latin typeface="Cambria Math" panose="02040503050406030204" pitchFamily="18" charset="0"/>
                      </a:rPr>
                      <m:t>𝑷</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𝒏</m:t>
                    </m:r>
                    <m:r>
                      <a:rPr lang="en-US" altLang="zh-CN" sz="2000" b="1" i="1" smtClean="0">
                        <a:solidFill>
                          <a:srgbClr val="002060"/>
                        </a:solidFill>
                        <a:latin typeface="Cambria Math" panose="02040503050406030204" pitchFamily="18" charset="0"/>
                      </a:rPr>
                      <m:t>)</m:t>
                    </m:r>
                  </m:oMath>
                </a14:m>
                <a:r>
                  <a:rPr lang="zh-CN" altLang="en-US" sz="2000" b="1">
                    <a:solidFill>
                      <a:srgbClr val="002060"/>
                    </a:solidFill>
                    <a:latin typeface="楷体" panose="02010609060101010101" pitchFamily="49" charset="-122"/>
                    <a:ea typeface="楷体" panose="02010609060101010101" pitchFamily="49" charset="-122"/>
                  </a:rPr>
                  <a:t>成立，也即证明</a:t>
                </a:r>
                <a14:m>
                  <m:oMath xmlns:m="http://schemas.openxmlformats.org/officeDocument/2006/math">
                    <m:r>
                      <a:rPr lang="en-US" altLang="zh-CN" sz="2000" b="1" i="1" smtClean="0">
                        <a:solidFill>
                          <a:srgbClr val="002060"/>
                        </a:solidFill>
                        <a:latin typeface="Cambria Math" panose="02040503050406030204" pitchFamily="18" charset="0"/>
                      </a:rPr>
                      <m:t>𝑷</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𝟎</m:t>
                    </m:r>
                    <m:r>
                      <a:rPr lang="en-US" altLang="zh-CN" sz="2000" b="1" i="1" smtClean="0">
                        <a:solidFill>
                          <a:srgbClr val="002060"/>
                        </a:solidFill>
                        <a:latin typeface="Cambria Math" panose="02040503050406030204" pitchFamily="18" charset="0"/>
                      </a:rPr>
                      <m:t>)</m:t>
                    </m:r>
                  </m:oMath>
                </a14:m>
                <a:endParaRPr lang="en-US" altLang="zh-CN" sz="2000" b="1">
                  <a:solidFill>
                    <a:srgbClr val="002060"/>
                  </a:solidFill>
                  <a:latin typeface="楷体" panose="02010609060101010101" pitchFamily="49" charset="-122"/>
                  <a:ea typeface="楷体" panose="02010609060101010101" pitchFamily="49" charset="-122"/>
                </a:endParaRPr>
              </a:p>
              <a:p>
                <a:pPr marL="342900" indent="-342900">
                  <a:lnSpc>
                    <a:spcPts val="3000"/>
                  </a:lnSpc>
                  <a:spcBef>
                    <a:spcPts val="600"/>
                  </a:spcBef>
                  <a:spcAft>
                    <a:spcPts val="600"/>
                  </a:spcAft>
                  <a:buFont typeface="Arial" panose="020B0604020202020204" pitchFamily="34" charset="0"/>
                  <a:buChar char="•"/>
                </a:pPr>
                <a:r>
                  <a:rPr lang="zh-CN" altLang="en-US" sz="2000" b="1">
                    <a:solidFill>
                      <a:srgbClr val="C00000"/>
                    </a:solidFill>
                    <a:latin typeface="+mn-ea"/>
                  </a:rPr>
                  <a:t>归纳步：</a:t>
                </a:r>
                <a:r>
                  <a:rPr lang="zh-CN" altLang="en-US" sz="2000" b="1">
                    <a:solidFill>
                      <a:srgbClr val="002060"/>
                    </a:solidFill>
                    <a:latin typeface="楷体" panose="02010609060101010101" pitchFamily="49" charset="-122"/>
                    <a:ea typeface="楷体" panose="02010609060101010101" pitchFamily="49" charset="-122"/>
                  </a:rPr>
                  <a:t>对任意自然数</a:t>
                </a:r>
                <a14:m>
                  <m:oMath xmlns:m="http://schemas.openxmlformats.org/officeDocument/2006/math">
                    <m:r>
                      <a:rPr lang="en-US" altLang="zh-CN" sz="2000" b="1" i="1" smtClean="0">
                        <a:solidFill>
                          <a:srgbClr val="002060"/>
                        </a:solidFill>
                        <a:latin typeface="Cambria Math" panose="02040503050406030204" pitchFamily="18" charset="0"/>
                      </a:rPr>
                      <m:t>𝒌</m:t>
                    </m:r>
                  </m:oMath>
                </a14:m>
                <a:r>
                  <a:rPr lang="zh-CN" altLang="en-US" sz="2000" b="1">
                    <a:solidFill>
                      <a:srgbClr val="002060"/>
                    </a:solidFill>
                    <a:latin typeface="楷体" panose="02010609060101010101" pitchFamily="49" charset="-122"/>
                    <a:ea typeface="楷体" panose="02010609060101010101" pitchFamily="49" charset="-122"/>
                  </a:rPr>
                  <a:t>，假定</a:t>
                </a:r>
                <a14:m>
                  <m:oMath xmlns:m="http://schemas.openxmlformats.org/officeDocument/2006/math">
                    <m:r>
                      <a:rPr lang="en-US" altLang="zh-CN" sz="2000" b="1" i="1" smtClean="0">
                        <a:solidFill>
                          <a:srgbClr val="002060"/>
                        </a:solidFill>
                        <a:latin typeface="Cambria Math" panose="02040503050406030204" pitchFamily="18" charset="0"/>
                      </a:rPr>
                      <m:t>𝑷</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𝒌</m:t>
                    </m:r>
                    <m:r>
                      <a:rPr lang="en-US" altLang="zh-CN" sz="2000" b="1" i="1" smtClean="0">
                        <a:solidFill>
                          <a:srgbClr val="002060"/>
                        </a:solidFill>
                        <a:latin typeface="Cambria Math" panose="02040503050406030204" pitchFamily="18" charset="0"/>
                      </a:rPr>
                      <m:t>)</m:t>
                    </m:r>
                  </m:oMath>
                </a14:m>
                <a:r>
                  <a:rPr lang="zh-CN" altLang="en-US" sz="2000" b="1">
                    <a:solidFill>
                      <a:srgbClr val="002060"/>
                    </a:solidFill>
                    <a:latin typeface="楷体" panose="02010609060101010101" pitchFamily="49" charset="-122"/>
                    <a:ea typeface="楷体" panose="02010609060101010101" pitchFamily="49" charset="-122"/>
                  </a:rPr>
                  <a:t>成立，证明</a:t>
                </a:r>
                <a14:m>
                  <m:oMath xmlns:m="http://schemas.openxmlformats.org/officeDocument/2006/math">
                    <m:r>
                      <a:rPr lang="en-US" altLang="zh-CN" sz="2000" b="1" i="1" smtClean="0">
                        <a:solidFill>
                          <a:srgbClr val="002060"/>
                        </a:solidFill>
                        <a:latin typeface="Cambria Math" panose="02040503050406030204" pitchFamily="18" charset="0"/>
                      </a:rPr>
                      <m:t>𝑷</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𝒌</m:t>
                    </m:r>
                    <m:r>
                      <a:rPr lang="en-US" altLang="zh-CN" sz="2000" b="1" i="1">
                        <a:solidFill>
                          <a:srgbClr val="002060"/>
                        </a:solidFill>
                        <a:latin typeface="Cambria Math" panose="02040503050406030204" pitchFamily="18" charset="0"/>
                      </a:rPr>
                      <m:t>+</m:t>
                    </m:r>
                    <m:r>
                      <a:rPr lang="en-US" altLang="zh-CN" sz="2000" b="1" i="1">
                        <a:solidFill>
                          <a:srgbClr val="002060"/>
                        </a:solidFill>
                        <a:latin typeface="Cambria Math" panose="02040503050406030204" pitchFamily="18" charset="0"/>
                      </a:rPr>
                      <m:t>𝟏</m:t>
                    </m:r>
                    <m:r>
                      <a:rPr lang="en-US" altLang="zh-CN" sz="2000" b="1" i="1" smtClean="0">
                        <a:solidFill>
                          <a:srgbClr val="002060"/>
                        </a:solidFill>
                        <a:latin typeface="Cambria Math" panose="02040503050406030204" pitchFamily="18" charset="0"/>
                      </a:rPr>
                      <m:t>)</m:t>
                    </m:r>
                  </m:oMath>
                </a14:m>
                <a:r>
                  <a:rPr lang="zh-CN" altLang="en-US" sz="2000" b="1">
                    <a:solidFill>
                      <a:srgbClr val="002060"/>
                    </a:solidFill>
                    <a:latin typeface="楷体" panose="02010609060101010101" pitchFamily="49" charset="-122"/>
                    <a:ea typeface="楷体" panose="02010609060101010101" pitchFamily="49" charset="-122"/>
                  </a:rPr>
                  <a:t>也成立</a:t>
                </a:r>
              </a:p>
              <a:p>
                <a:pPr marL="800100" lvl="1" indent="-342900">
                  <a:spcBef>
                    <a:spcPts val="1200"/>
                  </a:spcBef>
                  <a:spcAft>
                    <a:spcPts val="600"/>
                  </a:spcAft>
                  <a:buFont typeface="Arial" panose="020B0604020202020204" pitchFamily="34" charset="0"/>
                  <a:buChar char="•"/>
                </a:pPr>
                <a:r>
                  <a:rPr lang="zh-CN" altLang="en-US" sz="2000" b="1">
                    <a:solidFill>
                      <a:schemeClr val="accent6">
                        <a:lumMod val="50000"/>
                      </a:schemeClr>
                    </a:solidFill>
                  </a:rPr>
                  <a:t>这里假定</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𝒌</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成立称为</a:t>
                </a:r>
                <a:r>
                  <a:rPr lang="zh-CN" altLang="en-US" sz="2000" b="1">
                    <a:solidFill>
                      <a:srgbClr val="C00000"/>
                    </a:solidFill>
                  </a:rPr>
                  <a:t>归纳假设</a:t>
                </a:r>
              </a:p>
            </p:txBody>
          </p:sp>
        </mc:Choice>
        <mc:Fallback xmlns="">
          <p:sp>
            <p:nvSpPr>
              <p:cNvPr id="2" name="文本框 1">
                <a:extLst>
                  <a:ext uri="{FF2B5EF4-FFF2-40B4-BE49-F238E27FC236}">
                    <a16:creationId xmlns:a16="http://schemas.microsoft.com/office/drawing/2014/main" id="{7A32F365-8001-4E44-855A-F23A95B4C620}"/>
                  </a:ext>
                </a:extLst>
              </p:cNvPr>
              <p:cNvSpPr txBox="1">
                <a:spLocks noRot="1" noChangeAspect="1" noMove="1" noResize="1" noEditPoints="1" noAdjustHandles="1" noChangeArrowheads="1" noChangeShapeType="1" noTextEdit="1"/>
              </p:cNvSpPr>
              <p:nvPr/>
            </p:nvSpPr>
            <p:spPr>
              <a:xfrm>
                <a:off x="605215" y="2274838"/>
                <a:ext cx="4664098" cy="2923877"/>
              </a:xfrm>
              <a:prstGeom prst="rect">
                <a:avLst/>
              </a:prstGeom>
              <a:blipFill>
                <a:blip r:embed="rId2"/>
                <a:stretch>
                  <a:fillRect l="-1961" t="-1458" b="-27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6709251-2B2B-4519-8E89-490ABD899522}"/>
                  </a:ext>
                </a:extLst>
              </p:cNvPr>
              <p:cNvSpPr txBox="1"/>
              <p:nvPr/>
            </p:nvSpPr>
            <p:spPr>
              <a:xfrm>
                <a:off x="5705679" y="1600658"/>
                <a:ext cx="5881106" cy="1186287"/>
              </a:xfrm>
              <a:prstGeom prst="rect">
                <a:avLst/>
              </a:prstGeom>
              <a:solidFill>
                <a:schemeClr val="accent4">
                  <a:lumMod val="20000"/>
                  <a:lumOff val="80000"/>
                </a:schemeClr>
              </a:solidFill>
            </p:spPr>
            <p:txBody>
              <a:bodyPr wrap="square" rtlCol="0">
                <a:spAutoFit/>
              </a:bodyPr>
              <a:lstStyle/>
              <a:p>
                <a:pPr>
                  <a:spcBef>
                    <a:spcPts val="600"/>
                  </a:spcBef>
                  <a:spcAft>
                    <a:spcPts val="1200"/>
                  </a:spcAft>
                </a:pPr>
                <a:r>
                  <a:rPr lang="zh-CN" altLang="en-US" sz="2400" b="1">
                    <a:solidFill>
                      <a:schemeClr val="accent2">
                        <a:lumMod val="50000"/>
                      </a:schemeClr>
                    </a:solidFill>
                  </a:rPr>
                  <a:t>归纳步是证明蕴涵式</a:t>
                </a:r>
                <a14:m>
                  <m:oMath xmlns:m="http://schemas.openxmlformats.org/officeDocument/2006/math">
                    <m:r>
                      <a:rPr lang="en-US" altLang="zh-CN" sz="2400" b="1" i="1" smtClean="0">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𝒌</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𝑷</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𝒌</m:t>
                            </m:r>
                          </m:e>
                        </m:d>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𝑷</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𝒌</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e>
                        </m:d>
                      </m:e>
                    </m:d>
                  </m:oMath>
                </a14:m>
                <a:endParaRPr lang="en-US" altLang="zh-CN" sz="2400" b="1"/>
              </a:p>
              <a:p>
                <a:pPr>
                  <a:spcBef>
                    <a:spcPts val="600"/>
                  </a:spcBef>
                  <a:spcAft>
                    <a:spcPts val="1200"/>
                  </a:spcAft>
                </a:pPr>
                <a14:m>
                  <m:oMathPara xmlns:m="http://schemas.openxmlformats.org/officeDocument/2006/math">
                    <m:oMathParaPr>
                      <m:jc m:val="centerGroup"/>
                    </m:oMathParaPr>
                    <m:oMath xmlns:m="http://schemas.openxmlformats.org/officeDocument/2006/math">
                      <m:r>
                        <a:rPr lang="en-US" altLang="zh-CN" sz="2400" b="1" i="1" smtClean="0">
                          <a:solidFill>
                            <a:schemeClr val="accent2">
                              <a:lumMod val="50000"/>
                            </a:schemeClr>
                          </a:solidFill>
                          <a:latin typeface="Cambria Math" panose="02040503050406030204" pitchFamily="18" charset="0"/>
                        </a:rPr>
                        <m:t>𝑷</m:t>
                      </m:r>
                      <m:d>
                        <m:dPr>
                          <m:ctrlPr>
                            <a:rPr lang="en-US" altLang="zh-CN" sz="2400" b="1" i="1" smtClean="0">
                              <a:solidFill>
                                <a:schemeClr val="accent2">
                                  <a:lumMod val="50000"/>
                                </a:schemeClr>
                              </a:solidFill>
                              <a:latin typeface="Cambria Math" panose="02040503050406030204" pitchFamily="18" charset="0"/>
                            </a:rPr>
                          </m:ctrlPr>
                        </m:dPr>
                        <m:e>
                          <m:r>
                            <a:rPr lang="en-US" altLang="zh-CN" sz="2400" b="1" i="1">
                              <a:solidFill>
                                <a:schemeClr val="accent2">
                                  <a:lumMod val="50000"/>
                                </a:schemeClr>
                              </a:solidFill>
                              <a:latin typeface="Cambria Math" panose="02040503050406030204" pitchFamily="18" charset="0"/>
                            </a:rPr>
                            <m:t>𝟎</m:t>
                          </m:r>
                        </m:e>
                      </m:d>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𝑷</m:t>
                      </m:r>
                      <m:d>
                        <m:dPr>
                          <m:ctrlPr>
                            <a:rPr lang="en-US" altLang="zh-CN" sz="2400" b="1" i="1">
                              <a:solidFill>
                                <a:schemeClr val="accent2">
                                  <a:lumMod val="50000"/>
                                </a:schemeClr>
                              </a:solidFill>
                              <a:latin typeface="Cambria Math" panose="02040503050406030204" pitchFamily="18" charset="0"/>
                            </a:rPr>
                          </m:ctrlPr>
                        </m:dPr>
                        <m:e>
                          <m:r>
                            <a:rPr lang="en-US" altLang="zh-CN" sz="2400" b="1" i="1">
                              <a:solidFill>
                                <a:schemeClr val="accent2">
                                  <a:lumMod val="50000"/>
                                </a:schemeClr>
                              </a:solidFill>
                              <a:latin typeface="Cambria Math" panose="02040503050406030204" pitchFamily="18" charset="0"/>
                            </a:rPr>
                            <m:t>𝟏</m:t>
                          </m:r>
                        </m:e>
                      </m:d>
                      <m:r>
                        <a:rPr lang="en-US" altLang="zh-CN" sz="2400" b="1" i="1">
                          <a:solidFill>
                            <a:schemeClr val="accent2">
                              <a:lumMod val="50000"/>
                            </a:schemeClr>
                          </a:solidFill>
                          <a:latin typeface="Cambria Math" panose="02040503050406030204" pitchFamily="18" charset="0"/>
                        </a:rPr>
                        <m:t>⟹⋯⟹</m:t>
                      </m:r>
                      <m:r>
                        <a:rPr lang="en-US" altLang="zh-CN" sz="2400" b="1" i="1">
                          <a:solidFill>
                            <a:schemeClr val="accent2">
                              <a:lumMod val="50000"/>
                            </a:schemeClr>
                          </a:solidFill>
                          <a:latin typeface="Cambria Math" panose="02040503050406030204" pitchFamily="18" charset="0"/>
                        </a:rPr>
                        <m:t>𝑷</m:t>
                      </m:r>
                      <m:d>
                        <m:dPr>
                          <m:ctrlPr>
                            <a:rPr lang="en-US" altLang="zh-CN" sz="2400" b="1" i="1">
                              <a:solidFill>
                                <a:schemeClr val="accent2">
                                  <a:lumMod val="50000"/>
                                </a:schemeClr>
                              </a:solidFill>
                              <a:latin typeface="Cambria Math" panose="02040503050406030204" pitchFamily="18" charset="0"/>
                            </a:rPr>
                          </m:ctrlPr>
                        </m:dPr>
                        <m:e>
                          <m:r>
                            <a:rPr lang="en-US" altLang="zh-CN" sz="2400" b="1" i="1">
                              <a:solidFill>
                                <a:schemeClr val="accent2">
                                  <a:lumMod val="50000"/>
                                </a:schemeClr>
                              </a:solidFill>
                              <a:latin typeface="Cambria Math" panose="02040503050406030204" pitchFamily="18" charset="0"/>
                            </a:rPr>
                            <m:t>𝒏</m:t>
                          </m:r>
                        </m:e>
                      </m:d>
                      <m:r>
                        <a:rPr lang="en-US" altLang="zh-CN" sz="2400" b="1" i="1">
                          <a:solidFill>
                            <a:schemeClr val="accent2">
                              <a:lumMod val="50000"/>
                            </a:schemeClr>
                          </a:solidFill>
                          <a:latin typeface="Cambria Math" panose="02040503050406030204" pitchFamily="18" charset="0"/>
                        </a:rPr>
                        <m:t>⟹⋯</m:t>
                      </m:r>
                    </m:oMath>
                  </m:oMathPara>
                </a14:m>
                <a:endParaRPr lang="zh-CN" altLang="en-US" b="1">
                  <a:solidFill>
                    <a:schemeClr val="accent2">
                      <a:lumMod val="50000"/>
                    </a:schemeClr>
                  </a:solidFill>
                </a:endParaRPr>
              </a:p>
            </p:txBody>
          </p:sp>
        </mc:Choice>
        <mc:Fallback xmlns="">
          <p:sp>
            <p:nvSpPr>
              <p:cNvPr id="3" name="文本框 2">
                <a:extLst>
                  <a:ext uri="{FF2B5EF4-FFF2-40B4-BE49-F238E27FC236}">
                    <a16:creationId xmlns:a16="http://schemas.microsoft.com/office/drawing/2014/main" id="{36709251-2B2B-4519-8E89-490ABD899522}"/>
                  </a:ext>
                </a:extLst>
              </p:cNvPr>
              <p:cNvSpPr txBox="1">
                <a:spLocks noRot="1" noChangeAspect="1" noMove="1" noResize="1" noEditPoints="1" noAdjustHandles="1" noChangeArrowheads="1" noChangeShapeType="1" noTextEdit="1"/>
              </p:cNvSpPr>
              <p:nvPr/>
            </p:nvSpPr>
            <p:spPr>
              <a:xfrm>
                <a:off x="5705679" y="1600658"/>
                <a:ext cx="5881106" cy="1186287"/>
              </a:xfrm>
              <a:prstGeom prst="rect">
                <a:avLst/>
              </a:prstGeom>
              <a:blipFill>
                <a:blip r:embed="rId3"/>
                <a:stretch>
                  <a:fillRect l="-1658" t="-103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E8295F8-CC0A-4544-A32D-352448F4235B}"/>
              </a:ext>
            </a:extLst>
          </p:cNvPr>
          <p:cNvSpPr txBox="1"/>
          <p:nvPr/>
        </p:nvSpPr>
        <p:spPr>
          <a:xfrm>
            <a:off x="6314182" y="3256677"/>
            <a:ext cx="4664099" cy="2392643"/>
          </a:xfrm>
          <a:prstGeom prst="rect">
            <a:avLst/>
          </a:prstGeom>
          <a:solidFill>
            <a:schemeClr val="accent5">
              <a:lumMod val="20000"/>
              <a:lumOff val="80000"/>
              <a:alpha val="50000"/>
            </a:schemeClr>
          </a:solidFill>
        </p:spPr>
        <p:txBody>
          <a:bodyPr wrap="square" rtlCol="0">
            <a:spAutoFit/>
          </a:bodyPr>
          <a:lstStyle/>
          <a:p>
            <a:pPr>
              <a:lnSpc>
                <a:spcPts val="3200"/>
              </a:lnSpc>
              <a:spcBef>
                <a:spcPts val="600"/>
              </a:spcBef>
              <a:spcAft>
                <a:spcPts val="600"/>
              </a:spcAft>
            </a:pPr>
            <a:r>
              <a:rPr lang="zh-CN" altLang="en-US" sz="2400" b="1">
                <a:solidFill>
                  <a:srgbClr val="C00000"/>
                </a:solidFill>
              </a:rPr>
              <a:t>类似多米诺骨牌</a:t>
            </a:r>
          </a:p>
          <a:p>
            <a:pPr marL="342900" indent="-342900">
              <a:lnSpc>
                <a:spcPts val="3200"/>
              </a:lnSpc>
              <a:spcBef>
                <a:spcPts val="600"/>
              </a:spcBef>
              <a:spcAft>
                <a:spcPts val="600"/>
              </a:spcAft>
              <a:buFont typeface="Arial" panose="020B0604020202020204" pitchFamily="34" charset="0"/>
              <a:buChar char="•"/>
            </a:pPr>
            <a:r>
              <a:rPr lang="zh-CN" altLang="en-US" sz="2000" b="1">
                <a:solidFill>
                  <a:srgbClr val="002060"/>
                </a:solidFill>
                <a:latin typeface="楷体" panose="02010609060101010101" pitchFamily="49" charset="-122"/>
                <a:ea typeface="楷体" panose="02010609060101010101" pitchFamily="49" charset="-122"/>
              </a:rPr>
              <a:t>归纳步对应于多米诺骨牌的每张牌倒下都可令它的下张牌倒下</a:t>
            </a:r>
          </a:p>
          <a:p>
            <a:pPr marL="342900" indent="-342900">
              <a:lnSpc>
                <a:spcPts val="3200"/>
              </a:lnSpc>
              <a:spcBef>
                <a:spcPts val="600"/>
              </a:spcBef>
              <a:spcAft>
                <a:spcPts val="600"/>
              </a:spcAft>
              <a:buFont typeface="Arial" panose="020B0604020202020204" pitchFamily="34" charset="0"/>
              <a:buChar char="•"/>
            </a:pPr>
            <a:r>
              <a:rPr lang="zh-CN" altLang="en-US" sz="2000" b="1">
                <a:solidFill>
                  <a:srgbClr val="002060"/>
                </a:solidFill>
                <a:latin typeface="楷体" panose="02010609060101010101" pitchFamily="49" charset="-122"/>
                <a:ea typeface="楷体" panose="02010609060101010101" pitchFamily="49" charset="-122"/>
              </a:rPr>
              <a:t>归纳基对应于推到第一张骨牌，从而就可令所有牌都倒下</a:t>
            </a:r>
          </a:p>
        </p:txBody>
      </p:sp>
    </p:spTree>
    <p:extLst>
      <p:ext uri="{BB962C8B-B14F-4D97-AF65-F5344CB8AC3E}">
        <p14:creationId xmlns:p14="http://schemas.microsoft.com/office/powerpoint/2010/main" val="346909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6</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数学归纳法证明的关键</a:t>
            </a:r>
          </a:p>
        </p:txBody>
      </p:sp>
      <p:grpSp>
        <p:nvGrpSpPr>
          <p:cNvPr id="19" name="组合 18">
            <a:extLst>
              <a:ext uri="{FF2B5EF4-FFF2-40B4-BE49-F238E27FC236}">
                <a16:creationId xmlns:a16="http://schemas.microsoft.com/office/drawing/2014/main" id="{0C073F2B-7592-408E-AAEE-D9CE074BCB37}"/>
              </a:ext>
            </a:extLst>
          </p:cNvPr>
          <p:cNvGrpSpPr/>
          <p:nvPr/>
        </p:nvGrpSpPr>
        <p:grpSpPr>
          <a:xfrm>
            <a:off x="1146644" y="1291713"/>
            <a:ext cx="9898709" cy="1952458"/>
            <a:chOff x="620180" y="1470014"/>
            <a:chExt cx="9898709" cy="1952458"/>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F0908B9-91A7-41DB-A24E-0D8E78E2C73F}"/>
                    </a:ext>
                  </a:extLst>
                </p:cNvPr>
                <p:cNvSpPr txBox="1"/>
                <p:nvPr/>
              </p:nvSpPr>
              <p:spPr>
                <a:xfrm>
                  <a:off x="620180" y="1928470"/>
                  <a:ext cx="3979942" cy="981294"/>
                </a:xfrm>
                <a:prstGeom prst="rect">
                  <a:avLst/>
                </a:prstGeom>
                <a:solidFill>
                  <a:schemeClr val="accent2">
                    <a:lumMod val="20000"/>
                    <a:lumOff val="80000"/>
                  </a:schemeClr>
                </a:solidFill>
              </p:spPr>
              <p:txBody>
                <a:bodyPr wrap="square" rtlCol="0">
                  <a:spAutoFit/>
                </a:bodyPr>
                <a:lstStyle/>
                <a:p>
                  <a:pPr algn="ctr">
                    <a:lnSpc>
                      <a:spcPts val="3600"/>
                    </a:lnSpc>
                  </a:pPr>
                  <a:r>
                    <a:rPr lang="zh-CN" altLang="en-US" sz="2400" b="1">
                      <a:solidFill>
                        <a:schemeClr val="accent2">
                          <a:lumMod val="50000"/>
                        </a:schemeClr>
                      </a:solidFill>
                    </a:rPr>
                    <a:t>使用数学归纳法证明的命题都能符号化为</a:t>
                  </a:r>
                  <a14:m>
                    <m:oMath xmlns:m="http://schemas.openxmlformats.org/officeDocument/2006/math">
                      <m:r>
                        <a:rPr lang="en-US" altLang="zh-CN" sz="2400" b="1" i="1" smtClean="0">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𝒏𝑷</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𝒏</m:t>
                          </m:r>
                        </m:e>
                      </m:d>
                    </m:oMath>
                  </a14:m>
                  <a:r>
                    <a:rPr lang="zh-CN" altLang="en-US" sz="2400" b="1">
                      <a:solidFill>
                        <a:schemeClr val="accent2">
                          <a:lumMod val="50000"/>
                        </a:schemeClr>
                      </a:solidFill>
                    </a:rPr>
                    <a:t>的形式</a:t>
                  </a:r>
                </a:p>
              </p:txBody>
            </p:sp>
          </mc:Choice>
          <mc:Fallback xmlns="">
            <p:sp>
              <p:nvSpPr>
                <p:cNvPr id="4" name="文本框 3">
                  <a:extLst>
                    <a:ext uri="{FF2B5EF4-FFF2-40B4-BE49-F238E27FC236}">
                      <a16:creationId xmlns:a16="http://schemas.microsoft.com/office/drawing/2014/main" id="{8F0908B9-91A7-41DB-A24E-0D8E78E2C73F}"/>
                    </a:ext>
                  </a:extLst>
                </p:cNvPr>
                <p:cNvSpPr txBox="1">
                  <a:spLocks noRot="1" noChangeAspect="1" noMove="1" noResize="1" noEditPoints="1" noAdjustHandles="1" noChangeArrowheads="1" noChangeShapeType="1" noTextEdit="1"/>
                </p:cNvSpPr>
                <p:nvPr/>
              </p:nvSpPr>
              <p:spPr>
                <a:xfrm>
                  <a:off x="620180" y="1928470"/>
                  <a:ext cx="3979942" cy="981294"/>
                </a:xfrm>
                <a:prstGeom prst="rect">
                  <a:avLst/>
                </a:prstGeom>
                <a:blipFill>
                  <a:blip r:embed="rId2"/>
                  <a:stretch>
                    <a:fillRect l="-2297" r="-2297" b="-136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FF61DFC-B04B-45A4-A510-0116A6D52EE8}"/>
                    </a:ext>
                  </a:extLst>
                </p:cNvPr>
                <p:cNvSpPr txBox="1"/>
                <p:nvPr/>
              </p:nvSpPr>
              <p:spPr>
                <a:xfrm>
                  <a:off x="5638800" y="1470014"/>
                  <a:ext cx="4880089" cy="1952458"/>
                </a:xfrm>
                <a:prstGeom prst="rect">
                  <a:avLst/>
                </a:prstGeom>
                <a:solidFill>
                  <a:schemeClr val="accent4">
                    <a:lumMod val="20000"/>
                    <a:lumOff val="80000"/>
                  </a:schemeClr>
                </a:solidFill>
              </p:spPr>
              <p:txBody>
                <a:bodyPr wrap="square" rtlCol="0">
                  <a:spAutoFit/>
                </a:bodyPr>
                <a:lstStyle/>
                <a:p>
                  <a:pPr marL="342900" indent="-342900">
                    <a:lnSpc>
                      <a:spcPts val="3600"/>
                    </a:lnSpc>
                    <a:spcBef>
                      <a:spcPts val="600"/>
                    </a:spcBef>
                    <a:buFont typeface="Arial" panose="020B0604020202020204" pitchFamily="34" charset="0"/>
                    <a:buChar char="•"/>
                  </a:pPr>
                  <a:r>
                    <a:rPr lang="zh-CN" altLang="en-US" sz="2400" b="1">
                      <a:solidFill>
                        <a:srgbClr val="002060"/>
                      </a:solidFill>
                      <a:latin typeface="楷体" panose="02010609060101010101" pitchFamily="49" charset="-122"/>
                      <a:ea typeface="楷体" panose="02010609060101010101" pitchFamily="49" charset="-122"/>
                    </a:rPr>
                    <a:t>在整个证明过程中必须清楚</a:t>
                  </a:r>
                  <a14:m>
                    <m:oMath xmlns:m="http://schemas.openxmlformats.org/officeDocument/2006/math">
                      <m:r>
                        <a:rPr lang="en-US" altLang="zh-CN" sz="2400" b="1" i="1" smtClean="0">
                          <a:solidFill>
                            <a:srgbClr val="002060"/>
                          </a:solidFill>
                          <a:latin typeface="Cambria Math" panose="02040503050406030204" pitchFamily="18" charset="0"/>
                          <a:ea typeface="楷体" panose="02010609060101010101" pitchFamily="49" charset="-122"/>
                        </a:rPr>
                        <m:t>𝑷</m:t>
                      </m:r>
                      <m:d>
                        <m:dPr>
                          <m:ctrlPr>
                            <a:rPr lang="en-US" altLang="zh-CN" sz="2400" b="1" i="1" smtClean="0">
                              <a:solidFill>
                                <a:srgbClr val="002060"/>
                              </a:solidFill>
                              <a:latin typeface="Cambria Math" panose="02040503050406030204" pitchFamily="18" charset="0"/>
                              <a:ea typeface="楷体" panose="02010609060101010101" pitchFamily="49" charset="-122"/>
                            </a:rPr>
                          </m:ctrlPr>
                        </m:dPr>
                        <m:e>
                          <m:r>
                            <a:rPr lang="en-US" altLang="zh-CN" sz="2400" b="1" i="1">
                              <a:solidFill>
                                <a:srgbClr val="002060"/>
                              </a:solidFill>
                              <a:latin typeface="Cambria Math" panose="02040503050406030204" pitchFamily="18" charset="0"/>
                              <a:ea typeface="楷体" panose="02010609060101010101" pitchFamily="49" charset="-122"/>
                            </a:rPr>
                            <m:t>𝒏</m:t>
                          </m:r>
                        </m:e>
                      </m:d>
                    </m:oMath>
                  </a14:m>
                  <a:r>
                    <a:rPr lang="zh-CN" altLang="en-US" sz="2400" b="1">
                      <a:solidFill>
                        <a:srgbClr val="002060"/>
                      </a:solidFill>
                      <a:latin typeface="楷体" panose="02010609060101010101" pitchFamily="49" charset="-122"/>
                      <a:ea typeface="楷体" panose="02010609060101010101" pitchFamily="49" charset="-122"/>
                    </a:rPr>
                    <a:t>到底是什么</a:t>
                  </a:r>
                </a:p>
                <a:p>
                  <a:pPr marL="342900" indent="-342900">
                    <a:lnSpc>
                      <a:spcPts val="3600"/>
                    </a:lnSpc>
                    <a:spcBef>
                      <a:spcPts val="600"/>
                    </a:spcBef>
                    <a:buFont typeface="Arial" panose="020B0604020202020204" pitchFamily="34" charset="0"/>
                    <a:buChar char="•"/>
                  </a:pPr>
                  <a:r>
                    <a:rPr lang="zh-CN" altLang="en-US" sz="2400" b="1">
                      <a:solidFill>
                        <a:srgbClr val="002060"/>
                      </a:solidFill>
                      <a:latin typeface="楷体" panose="02010609060101010101" pitchFamily="49" charset="-122"/>
                      <a:ea typeface="楷体" panose="02010609060101010101" pitchFamily="49" charset="-122"/>
                    </a:rPr>
                    <a:t>建议尽量使用</a:t>
                  </a:r>
                  <a:r>
                    <a:rPr lang="zh-CN" altLang="en-US" sz="2400" b="1">
                      <a:solidFill>
                        <a:srgbClr val="C00000"/>
                      </a:solidFill>
                      <a:latin typeface="+mn-ea"/>
                    </a:rPr>
                    <a:t>严谨的逻辑公式</a:t>
                  </a:r>
                  <a:r>
                    <a:rPr lang="zh-CN" altLang="en-US" sz="2400" b="1">
                      <a:solidFill>
                        <a:srgbClr val="002060"/>
                      </a:solidFill>
                      <a:latin typeface="楷体" panose="02010609060101010101" pitchFamily="49" charset="-122"/>
                      <a:ea typeface="楷体" panose="02010609060101010101" pitchFamily="49" charset="-122"/>
                    </a:rPr>
                    <a:t>给出</a:t>
                  </a:r>
                  <a14:m>
                    <m:oMath xmlns:m="http://schemas.openxmlformats.org/officeDocument/2006/math">
                      <m:r>
                        <a:rPr lang="en-US" altLang="zh-CN" sz="2400" b="1" i="1" smtClean="0">
                          <a:solidFill>
                            <a:srgbClr val="002060"/>
                          </a:solidFill>
                          <a:latin typeface="Cambria Math" panose="02040503050406030204" pitchFamily="18" charset="0"/>
                          <a:ea typeface="楷体" panose="02010609060101010101" pitchFamily="49" charset="-122"/>
                        </a:rPr>
                        <m:t>𝑷</m:t>
                      </m:r>
                      <m:d>
                        <m:dPr>
                          <m:ctrlPr>
                            <a:rPr lang="en-US" altLang="zh-CN" sz="2400" b="1" i="1" smtClean="0">
                              <a:solidFill>
                                <a:srgbClr val="002060"/>
                              </a:solidFill>
                              <a:latin typeface="Cambria Math" panose="02040503050406030204" pitchFamily="18" charset="0"/>
                              <a:ea typeface="楷体" panose="02010609060101010101" pitchFamily="49" charset="-122"/>
                            </a:rPr>
                          </m:ctrlPr>
                        </m:dPr>
                        <m:e>
                          <m:r>
                            <a:rPr lang="en-US" altLang="zh-CN" sz="2400" b="1" i="1">
                              <a:solidFill>
                                <a:srgbClr val="002060"/>
                              </a:solidFill>
                              <a:latin typeface="Cambria Math" panose="02040503050406030204" pitchFamily="18" charset="0"/>
                              <a:ea typeface="楷体" panose="02010609060101010101" pitchFamily="49" charset="-122"/>
                            </a:rPr>
                            <m:t>𝒏</m:t>
                          </m:r>
                        </m:e>
                      </m:d>
                    </m:oMath>
                  </a14:m>
                  <a:r>
                    <a:rPr lang="zh-CN" altLang="en-US" sz="2400" b="1">
                      <a:solidFill>
                        <a:srgbClr val="002060"/>
                      </a:solidFill>
                      <a:latin typeface="楷体" panose="02010609060101010101" pitchFamily="49" charset="-122"/>
                      <a:ea typeface="楷体" panose="02010609060101010101" pitchFamily="49" charset="-122"/>
                    </a:rPr>
                    <a:t>的具体形式</a:t>
                  </a:r>
                </a:p>
              </p:txBody>
            </p:sp>
          </mc:Choice>
          <mc:Fallback xmlns="">
            <p:sp>
              <p:nvSpPr>
                <p:cNvPr id="11" name="文本框 10">
                  <a:extLst>
                    <a:ext uri="{FF2B5EF4-FFF2-40B4-BE49-F238E27FC236}">
                      <a16:creationId xmlns:a16="http://schemas.microsoft.com/office/drawing/2014/main" id="{7FF61DFC-B04B-45A4-A510-0116A6D52EE8}"/>
                    </a:ext>
                  </a:extLst>
                </p:cNvPr>
                <p:cNvSpPr txBox="1">
                  <a:spLocks noRot="1" noChangeAspect="1" noMove="1" noResize="1" noEditPoints="1" noAdjustHandles="1" noChangeArrowheads="1" noChangeShapeType="1" noTextEdit="1"/>
                </p:cNvSpPr>
                <p:nvPr/>
              </p:nvSpPr>
              <p:spPr>
                <a:xfrm>
                  <a:off x="5638800" y="1470014"/>
                  <a:ext cx="4880089" cy="1952458"/>
                </a:xfrm>
                <a:prstGeom prst="rect">
                  <a:avLst/>
                </a:prstGeom>
                <a:blipFill>
                  <a:blip r:embed="rId3"/>
                  <a:stretch>
                    <a:fillRect l="-1623" t="-1250" r="-749" b="-6250"/>
                  </a:stretch>
                </a:blipFill>
              </p:spPr>
              <p:txBody>
                <a:bodyPr/>
                <a:lstStyle/>
                <a:p>
                  <a:r>
                    <a:rPr lang="zh-CN" altLang="en-US">
                      <a:noFill/>
                    </a:rPr>
                    <a:t> </a:t>
                  </a:r>
                </a:p>
              </p:txBody>
            </p:sp>
          </mc:Fallback>
        </mc:AlternateContent>
        <p:sp>
          <p:nvSpPr>
            <p:cNvPr id="12" name="箭头: 右 11">
              <a:extLst>
                <a:ext uri="{FF2B5EF4-FFF2-40B4-BE49-F238E27FC236}">
                  <a16:creationId xmlns:a16="http://schemas.microsoft.com/office/drawing/2014/main" id="{9E109530-A8C5-4CC6-BA0E-D7C5668CA1A9}"/>
                </a:ext>
              </a:extLst>
            </p:cNvPr>
            <p:cNvSpPr/>
            <p:nvPr/>
          </p:nvSpPr>
          <p:spPr>
            <a:xfrm>
              <a:off x="4625724" y="2346755"/>
              <a:ext cx="977992" cy="144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EC9B99E4-0841-4A94-A256-C478C78BAE3C}"/>
              </a:ext>
            </a:extLst>
          </p:cNvPr>
          <p:cNvGrpSpPr/>
          <p:nvPr/>
        </p:nvGrpSpPr>
        <p:grpSpPr>
          <a:xfrm>
            <a:off x="1146644" y="3649668"/>
            <a:ext cx="9898709" cy="2427652"/>
            <a:chOff x="620180" y="3806119"/>
            <a:chExt cx="9898709" cy="2427652"/>
          </a:xfrm>
        </p:grpSpPr>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C3529ED-3C3E-4124-B843-D27EAAD90865}"/>
                    </a:ext>
                  </a:extLst>
                </p:cNvPr>
                <p:cNvSpPr txBox="1"/>
                <p:nvPr/>
              </p:nvSpPr>
              <p:spPr>
                <a:xfrm>
                  <a:off x="620180" y="4529297"/>
                  <a:ext cx="3979942" cy="981294"/>
                </a:xfrm>
                <a:prstGeom prst="rect">
                  <a:avLst/>
                </a:prstGeom>
                <a:solidFill>
                  <a:schemeClr val="accent2">
                    <a:lumMod val="20000"/>
                    <a:lumOff val="80000"/>
                  </a:schemeClr>
                </a:solidFill>
              </p:spPr>
              <p:txBody>
                <a:bodyPr wrap="square" rtlCol="0">
                  <a:spAutoFit/>
                </a:bodyPr>
                <a:lstStyle/>
                <a:p>
                  <a:pPr algn="ctr">
                    <a:lnSpc>
                      <a:spcPts val="3600"/>
                    </a:lnSpc>
                  </a:pPr>
                  <a:r>
                    <a:rPr lang="zh-CN" altLang="en-US" sz="2400" b="1">
                      <a:solidFill>
                        <a:schemeClr val="accent2">
                          <a:lumMod val="50000"/>
                        </a:schemeClr>
                      </a:solidFill>
                    </a:rPr>
                    <a:t>归纳步是对任意自然数</a:t>
                  </a:r>
                  <a14:m>
                    <m:oMath xmlns:m="http://schemas.openxmlformats.org/officeDocument/2006/math">
                      <m:r>
                        <a:rPr lang="en-US" altLang="zh-CN" sz="2400" b="1" i="1" smtClean="0">
                          <a:solidFill>
                            <a:schemeClr val="accent2">
                              <a:lumMod val="50000"/>
                            </a:schemeClr>
                          </a:solidFill>
                          <a:latin typeface="Cambria Math" panose="02040503050406030204" pitchFamily="18" charset="0"/>
                        </a:rPr>
                        <m:t>𝒌</m:t>
                      </m:r>
                    </m:oMath>
                  </a14:m>
                  <a:r>
                    <a:rPr lang="zh-CN" altLang="en-US" sz="2400" b="1">
                      <a:solidFill>
                        <a:schemeClr val="accent2">
                          <a:lumMod val="50000"/>
                        </a:schemeClr>
                      </a:solidFill>
                    </a:rPr>
                    <a:t>证明</a:t>
                  </a:r>
                  <a:r>
                    <a:rPr lang="zh-CN" altLang="en-US" sz="2400" b="1">
                      <a:solidFill>
                        <a:srgbClr val="C00000"/>
                      </a:solidFill>
                    </a:rPr>
                    <a:t>蕴涵式</a:t>
                  </a:r>
                  <a14:m>
                    <m:oMath xmlns:m="http://schemas.openxmlformats.org/officeDocument/2006/math">
                      <m:r>
                        <a:rPr lang="en-US" altLang="zh-CN" sz="2400" b="1" i="1" smtClean="0">
                          <a:solidFill>
                            <a:srgbClr val="C00000"/>
                          </a:solidFill>
                          <a:latin typeface="Cambria Math" panose="02040503050406030204" pitchFamily="18" charset="0"/>
                        </a:rPr>
                        <m:t>𝑷</m:t>
                      </m:r>
                      <m:d>
                        <m:dPr>
                          <m:ctrlPr>
                            <a:rPr lang="en-US" altLang="zh-CN" sz="2400" b="1" i="1" smtClean="0">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𝒌</m:t>
                          </m:r>
                        </m:e>
                      </m:d>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𝑷</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𝒌</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e>
                      </m:d>
                    </m:oMath>
                  </a14:m>
                  <a:endParaRPr lang="zh-CN" altLang="en-US" sz="2400" b="1">
                    <a:solidFill>
                      <a:schemeClr val="accent2">
                        <a:lumMod val="50000"/>
                      </a:schemeClr>
                    </a:solidFill>
                  </a:endParaRPr>
                </a:p>
              </p:txBody>
            </p:sp>
          </mc:Choice>
          <mc:Fallback xmlns="">
            <p:sp>
              <p:nvSpPr>
                <p:cNvPr id="14" name="文本框 13">
                  <a:extLst>
                    <a:ext uri="{FF2B5EF4-FFF2-40B4-BE49-F238E27FC236}">
                      <a16:creationId xmlns:a16="http://schemas.microsoft.com/office/drawing/2014/main" id="{9C3529ED-3C3E-4124-B843-D27EAAD90865}"/>
                    </a:ext>
                  </a:extLst>
                </p:cNvPr>
                <p:cNvSpPr txBox="1">
                  <a:spLocks noRot="1" noChangeAspect="1" noMove="1" noResize="1" noEditPoints="1" noAdjustHandles="1" noChangeArrowheads="1" noChangeShapeType="1" noTextEdit="1"/>
                </p:cNvSpPr>
                <p:nvPr/>
              </p:nvSpPr>
              <p:spPr>
                <a:xfrm>
                  <a:off x="620180" y="4529297"/>
                  <a:ext cx="3979942" cy="981294"/>
                </a:xfrm>
                <a:prstGeom prst="rect">
                  <a:avLst/>
                </a:prstGeom>
                <a:blipFill>
                  <a:blip r:embed="rId4"/>
                  <a:stretch>
                    <a:fillRect b="-136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6B34141-A46F-461E-8879-2CBFE42343C7}"/>
                    </a:ext>
                  </a:extLst>
                </p:cNvPr>
                <p:cNvSpPr txBox="1"/>
                <p:nvPr/>
              </p:nvSpPr>
              <p:spPr>
                <a:xfrm>
                  <a:off x="5638800" y="3806119"/>
                  <a:ext cx="4880089" cy="2427652"/>
                </a:xfrm>
                <a:prstGeom prst="rect">
                  <a:avLst/>
                </a:prstGeom>
                <a:solidFill>
                  <a:schemeClr val="accent4">
                    <a:lumMod val="20000"/>
                    <a:lumOff val="80000"/>
                  </a:schemeClr>
                </a:solidFill>
              </p:spPr>
              <p:txBody>
                <a:bodyPr wrap="square" rtlCol="0">
                  <a:spAutoFit/>
                </a:bodyPr>
                <a:lstStyle/>
                <a:p>
                  <a:pPr marL="342900" indent="-342900">
                    <a:lnSpc>
                      <a:spcPts val="3600"/>
                    </a:lnSpc>
                    <a:spcBef>
                      <a:spcPts val="600"/>
                    </a:spcBef>
                    <a:buFont typeface="Arial" panose="020B0604020202020204" pitchFamily="34" charset="0"/>
                    <a:buChar char="•"/>
                  </a:pPr>
                  <a:r>
                    <a:rPr lang="zh-CN" altLang="en-US" sz="2400" b="1">
                      <a:solidFill>
                        <a:srgbClr val="002060"/>
                      </a:solidFill>
                      <a:latin typeface="楷体" panose="02010609060101010101" pitchFamily="49" charset="-122"/>
                      <a:ea typeface="楷体" panose="02010609060101010101" pitchFamily="49" charset="-122"/>
                    </a:rPr>
                    <a:t>证明的</a:t>
                  </a:r>
                  <a:r>
                    <a:rPr lang="zh-CN" altLang="en-US" sz="2400" b="1">
                      <a:solidFill>
                        <a:srgbClr val="C00000"/>
                      </a:solidFill>
                      <a:latin typeface="+mn-ea"/>
                    </a:rPr>
                    <a:t>主要目标是</a:t>
                  </a:r>
                  <a14:m>
                    <m:oMath xmlns:m="http://schemas.openxmlformats.org/officeDocument/2006/math">
                      <m:r>
                        <a:rPr lang="en-US" altLang="zh-CN" sz="2400" b="1" i="1" smtClean="0">
                          <a:solidFill>
                            <a:srgbClr val="C00000"/>
                          </a:solidFill>
                          <a:latin typeface="Cambria Math" panose="02040503050406030204" pitchFamily="18" charset="0"/>
                        </a:rPr>
                        <m:t>𝑷</m:t>
                      </m:r>
                      <m:d>
                        <m:dPr>
                          <m:ctrlPr>
                            <a:rPr lang="en-US" altLang="zh-CN" sz="2400" b="1" i="1" smtClean="0">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𝒌</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e>
                      </m:d>
                    </m:oMath>
                  </a14:m>
                  <a:r>
                    <a:rPr lang="zh-CN" altLang="en-US" sz="2400" b="1">
                      <a:solidFill>
                        <a:srgbClr val="002060"/>
                      </a:solidFill>
                      <a:latin typeface="楷体" panose="02010609060101010101" pitchFamily="49" charset="-122"/>
                      <a:ea typeface="楷体" panose="02010609060101010101" pitchFamily="49" charset="-122"/>
                    </a:rPr>
                    <a:t>，应利用归纳假设</a:t>
                  </a:r>
                  <a14:m>
                    <m:oMath xmlns:m="http://schemas.openxmlformats.org/officeDocument/2006/math">
                      <m:r>
                        <a:rPr lang="en-US" altLang="zh-CN" sz="2400" b="1" i="1" smtClean="0">
                          <a:solidFill>
                            <a:srgbClr val="002060"/>
                          </a:solidFill>
                          <a:latin typeface="Cambria Math" panose="02040503050406030204" pitchFamily="18" charset="0"/>
                          <a:ea typeface="楷体" panose="02010609060101010101" pitchFamily="49" charset="-122"/>
                        </a:rPr>
                        <m:t>𝑷</m:t>
                      </m:r>
                      <m:r>
                        <a:rPr lang="en-US" altLang="zh-CN" sz="2400" b="1" i="1">
                          <a:solidFill>
                            <a:srgbClr val="002060"/>
                          </a:solidFill>
                          <a:latin typeface="Cambria Math" panose="02040503050406030204" pitchFamily="18" charset="0"/>
                          <a:ea typeface="楷体" panose="02010609060101010101" pitchFamily="49" charset="-122"/>
                        </a:rPr>
                        <m:t>(</m:t>
                      </m:r>
                      <m:r>
                        <a:rPr lang="en-US" altLang="zh-CN" sz="2400" b="1" i="1">
                          <a:solidFill>
                            <a:srgbClr val="002060"/>
                          </a:solidFill>
                          <a:latin typeface="Cambria Math" panose="02040503050406030204" pitchFamily="18" charset="0"/>
                          <a:ea typeface="楷体" panose="02010609060101010101" pitchFamily="49" charset="-122"/>
                        </a:rPr>
                        <m:t>𝒌</m:t>
                      </m:r>
                      <m:r>
                        <a:rPr lang="en-US" altLang="zh-CN" sz="2400" b="1" i="1" smtClean="0">
                          <a:solidFill>
                            <a:srgbClr val="002060"/>
                          </a:solidFill>
                          <a:latin typeface="Cambria Math" panose="02040503050406030204" pitchFamily="18" charset="0"/>
                          <a:ea typeface="楷体" panose="02010609060101010101" pitchFamily="49" charset="-122"/>
                        </a:rPr>
                        <m:t>)</m:t>
                      </m:r>
                    </m:oMath>
                  </a14:m>
                  <a:r>
                    <a:rPr lang="zh-CN" altLang="en-US" sz="2400" b="1">
                      <a:solidFill>
                        <a:srgbClr val="002060"/>
                      </a:solidFill>
                      <a:latin typeface="楷体" panose="02010609060101010101" pitchFamily="49" charset="-122"/>
                      <a:ea typeface="楷体" panose="02010609060101010101" pitchFamily="49" charset="-122"/>
                    </a:rPr>
                    <a:t>作为附加前提证明</a:t>
                  </a:r>
                  <a14:m>
                    <m:oMath xmlns:m="http://schemas.openxmlformats.org/officeDocument/2006/math">
                      <m:r>
                        <a:rPr lang="en-US" altLang="zh-CN" sz="2400" b="1" i="1" smtClean="0">
                          <a:solidFill>
                            <a:srgbClr val="002060"/>
                          </a:solidFill>
                          <a:latin typeface="Cambria Math" panose="02040503050406030204" pitchFamily="18" charset="0"/>
                          <a:ea typeface="楷体" panose="02010609060101010101" pitchFamily="49" charset="-122"/>
                        </a:rPr>
                        <m:t>𝑷</m:t>
                      </m:r>
                      <m:r>
                        <a:rPr lang="en-US" altLang="zh-CN" sz="2400" b="1" i="1">
                          <a:solidFill>
                            <a:srgbClr val="002060"/>
                          </a:solidFill>
                          <a:latin typeface="Cambria Math" panose="02040503050406030204" pitchFamily="18" charset="0"/>
                          <a:ea typeface="楷体" panose="02010609060101010101" pitchFamily="49" charset="-122"/>
                        </a:rPr>
                        <m:t>(</m:t>
                      </m:r>
                      <m:r>
                        <a:rPr lang="en-US" altLang="zh-CN" sz="2400" b="1" i="1">
                          <a:solidFill>
                            <a:srgbClr val="002060"/>
                          </a:solidFill>
                          <a:latin typeface="Cambria Math" panose="02040503050406030204" pitchFamily="18" charset="0"/>
                          <a:ea typeface="楷体" panose="02010609060101010101" pitchFamily="49" charset="-122"/>
                        </a:rPr>
                        <m:t>𝒌</m:t>
                      </m:r>
                      <m:r>
                        <a:rPr lang="en-US" altLang="zh-CN" sz="2400" b="1" i="1">
                          <a:solidFill>
                            <a:srgbClr val="002060"/>
                          </a:solidFill>
                          <a:latin typeface="Cambria Math" panose="02040503050406030204" pitchFamily="18" charset="0"/>
                          <a:ea typeface="楷体" panose="02010609060101010101" pitchFamily="49" charset="-122"/>
                        </a:rPr>
                        <m:t>+</m:t>
                      </m:r>
                      <m:r>
                        <a:rPr lang="en-US" altLang="zh-CN" sz="2400" b="1" i="1">
                          <a:solidFill>
                            <a:srgbClr val="002060"/>
                          </a:solidFill>
                          <a:latin typeface="Cambria Math" panose="02040503050406030204" pitchFamily="18" charset="0"/>
                          <a:ea typeface="楷体" panose="02010609060101010101" pitchFamily="49" charset="-122"/>
                        </a:rPr>
                        <m:t>𝟏</m:t>
                      </m:r>
                      <m:r>
                        <a:rPr lang="en-US" altLang="zh-CN" sz="2400" b="1" i="1" smtClean="0">
                          <a:solidFill>
                            <a:srgbClr val="002060"/>
                          </a:solidFill>
                          <a:latin typeface="Cambria Math" panose="02040503050406030204" pitchFamily="18" charset="0"/>
                          <a:ea typeface="楷体" panose="02010609060101010101" pitchFamily="49" charset="-122"/>
                        </a:rPr>
                        <m:t>)</m:t>
                      </m:r>
                    </m:oMath>
                  </a14:m>
                  <a:endParaRPr lang="en-US" altLang="zh-CN" sz="2400" b="1">
                    <a:solidFill>
                      <a:srgbClr val="002060"/>
                    </a:solidFill>
                    <a:latin typeface="楷体" panose="02010609060101010101" pitchFamily="49" charset="-122"/>
                    <a:ea typeface="楷体" panose="02010609060101010101" pitchFamily="49" charset="-122"/>
                  </a:endParaRPr>
                </a:p>
                <a:p>
                  <a:pPr marL="342900" indent="-342900">
                    <a:lnSpc>
                      <a:spcPts val="3600"/>
                    </a:lnSpc>
                    <a:spcBef>
                      <a:spcPts val="600"/>
                    </a:spcBef>
                    <a:buFont typeface="Arial" panose="020B0604020202020204" pitchFamily="34" charset="0"/>
                    <a:buChar char="•"/>
                  </a:pPr>
                  <a:r>
                    <a:rPr lang="zh-CN" altLang="en-US" sz="2400" b="1">
                      <a:solidFill>
                        <a:srgbClr val="002060"/>
                      </a:solidFill>
                      <a:latin typeface="楷体" panose="02010609060101010101" pitchFamily="49" charset="-122"/>
                      <a:ea typeface="楷体" panose="02010609060101010101" pitchFamily="49" charset="-122"/>
                    </a:rPr>
                    <a:t>建议在明确</a:t>
                  </a:r>
                  <a14:m>
                    <m:oMath xmlns:m="http://schemas.openxmlformats.org/officeDocument/2006/math">
                      <m:r>
                        <a:rPr lang="en-US" altLang="zh-CN" sz="2400" b="1" i="1" smtClean="0">
                          <a:solidFill>
                            <a:srgbClr val="002060"/>
                          </a:solidFill>
                          <a:latin typeface="Cambria Math" panose="02040503050406030204" pitchFamily="18" charset="0"/>
                          <a:ea typeface="楷体" panose="02010609060101010101" pitchFamily="49" charset="-122"/>
                        </a:rPr>
                        <m:t>𝑷</m:t>
                      </m:r>
                      <m:d>
                        <m:dPr>
                          <m:ctrlPr>
                            <a:rPr lang="en-US" altLang="zh-CN" sz="2400" b="1" i="1" smtClean="0">
                              <a:solidFill>
                                <a:srgbClr val="002060"/>
                              </a:solidFill>
                              <a:latin typeface="Cambria Math" panose="02040503050406030204" pitchFamily="18" charset="0"/>
                              <a:ea typeface="楷体" panose="02010609060101010101" pitchFamily="49" charset="-122"/>
                            </a:rPr>
                          </m:ctrlPr>
                        </m:dPr>
                        <m:e>
                          <m:r>
                            <a:rPr lang="en-US" altLang="zh-CN" sz="2400" b="1" i="1">
                              <a:solidFill>
                                <a:srgbClr val="002060"/>
                              </a:solidFill>
                              <a:latin typeface="Cambria Math" panose="02040503050406030204" pitchFamily="18" charset="0"/>
                              <a:ea typeface="楷体" panose="02010609060101010101" pitchFamily="49" charset="-122"/>
                            </a:rPr>
                            <m:t>𝒏</m:t>
                          </m:r>
                        </m:e>
                      </m:d>
                    </m:oMath>
                  </a14:m>
                  <a:r>
                    <a:rPr lang="zh-CN" altLang="en-US" sz="2400" b="1">
                      <a:solidFill>
                        <a:srgbClr val="002060"/>
                      </a:solidFill>
                      <a:latin typeface="楷体" panose="02010609060101010101" pitchFamily="49" charset="-122"/>
                      <a:ea typeface="楷体" panose="02010609060101010101" pitchFamily="49" charset="-122"/>
                    </a:rPr>
                    <a:t>的基础上给</a:t>
                  </a:r>
                  <a:r>
                    <a:rPr lang="zh-CN" altLang="en-US" sz="2400" b="1">
                      <a:solidFill>
                        <a:srgbClr val="C00000"/>
                      </a:solidFill>
                      <a:latin typeface="+mn-ea"/>
                    </a:rPr>
                    <a:t>出归纳假设</a:t>
                  </a:r>
                  <a14:m>
                    <m:oMath xmlns:m="http://schemas.openxmlformats.org/officeDocument/2006/math">
                      <m:r>
                        <a:rPr lang="en-US" altLang="zh-CN" sz="2400" b="1" i="1" smtClean="0">
                          <a:solidFill>
                            <a:srgbClr val="C00000"/>
                          </a:solidFill>
                          <a:latin typeface="Cambria Math" panose="02040503050406030204" pitchFamily="18" charset="0"/>
                        </a:rPr>
                        <m:t>𝑷</m:t>
                      </m:r>
                      <m:d>
                        <m:dPr>
                          <m:ctrlPr>
                            <a:rPr lang="en-US" altLang="zh-CN" sz="2400" b="1" i="1" smtClean="0">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𝒌</m:t>
                          </m:r>
                        </m:e>
                      </m:d>
                    </m:oMath>
                  </a14:m>
                  <a:r>
                    <a:rPr lang="zh-CN" altLang="en-US" sz="2400" b="1">
                      <a:solidFill>
                        <a:srgbClr val="C00000"/>
                      </a:solidFill>
                      <a:latin typeface="+mn-ea"/>
                    </a:rPr>
                    <a:t>的具体含义</a:t>
                  </a:r>
                  <a:endParaRPr lang="zh-CN" altLang="en-US" sz="2400" b="1">
                    <a:solidFill>
                      <a:srgbClr val="002060"/>
                    </a:solidFill>
                    <a:latin typeface="+mn-ea"/>
                  </a:endParaRPr>
                </a:p>
              </p:txBody>
            </p:sp>
          </mc:Choice>
          <mc:Fallback xmlns="">
            <p:sp>
              <p:nvSpPr>
                <p:cNvPr id="15" name="文本框 14">
                  <a:extLst>
                    <a:ext uri="{FF2B5EF4-FFF2-40B4-BE49-F238E27FC236}">
                      <a16:creationId xmlns:a16="http://schemas.microsoft.com/office/drawing/2014/main" id="{C6B34141-A46F-461E-8879-2CBFE42343C7}"/>
                    </a:ext>
                  </a:extLst>
                </p:cNvPr>
                <p:cNvSpPr txBox="1">
                  <a:spLocks noRot="1" noChangeAspect="1" noMove="1" noResize="1" noEditPoints="1" noAdjustHandles="1" noChangeArrowheads="1" noChangeShapeType="1" noTextEdit="1"/>
                </p:cNvSpPr>
                <p:nvPr/>
              </p:nvSpPr>
              <p:spPr>
                <a:xfrm>
                  <a:off x="5638800" y="3806119"/>
                  <a:ext cx="4880089" cy="2427652"/>
                </a:xfrm>
                <a:prstGeom prst="rect">
                  <a:avLst/>
                </a:prstGeom>
                <a:blipFill>
                  <a:blip r:embed="rId5"/>
                  <a:stretch>
                    <a:fillRect l="-1623" t="-1005" r="-1873" b="-5779"/>
                  </a:stretch>
                </a:blipFill>
              </p:spPr>
              <p:txBody>
                <a:bodyPr/>
                <a:lstStyle/>
                <a:p>
                  <a:r>
                    <a:rPr lang="zh-CN" altLang="en-US">
                      <a:noFill/>
                    </a:rPr>
                    <a:t> </a:t>
                  </a:r>
                </a:p>
              </p:txBody>
            </p:sp>
          </mc:Fallback>
        </mc:AlternateContent>
        <p:sp>
          <p:nvSpPr>
            <p:cNvPr id="16" name="箭头: 右 15">
              <a:extLst>
                <a:ext uri="{FF2B5EF4-FFF2-40B4-BE49-F238E27FC236}">
                  <a16:creationId xmlns:a16="http://schemas.microsoft.com/office/drawing/2014/main" id="{CF8572D7-D345-410D-88B8-7F4CD458BC7B}"/>
                </a:ext>
              </a:extLst>
            </p:cNvPr>
            <p:cNvSpPr/>
            <p:nvPr/>
          </p:nvSpPr>
          <p:spPr>
            <a:xfrm>
              <a:off x="4625724" y="4947582"/>
              <a:ext cx="1013076" cy="144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03271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7</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数学归纳法证明常见错误举例</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986392E-39C9-46EE-96C2-A762DC5EE3BB}"/>
                  </a:ext>
                </a:extLst>
              </p:cNvPr>
              <p:cNvSpPr txBox="1"/>
              <p:nvPr/>
            </p:nvSpPr>
            <p:spPr>
              <a:xfrm>
                <a:off x="672639" y="1241800"/>
                <a:ext cx="10214641" cy="461665"/>
              </a:xfrm>
              <a:prstGeom prst="rect">
                <a:avLst/>
              </a:prstGeom>
              <a:solidFill>
                <a:schemeClr val="accent6">
                  <a:lumMod val="20000"/>
                  <a:lumOff val="80000"/>
                  <a:alpha val="5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试图证明：对任意正整数</a:t>
                </a:r>
                <a14:m>
                  <m:oMath xmlns:m="http://schemas.openxmlformats.org/officeDocument/2006/math">
                    <m:r>
                      <a:rPr lang="en-US" altLang="zh-CN" sz="2400" b="1" i="1" smtClean="0">
                        <a:solidFill>
                          <a:srgbClr val="002060"/>
                        </a:solidFill>
                        <a:latin typeface="Cambria Math" panose="02040503050406030204" pitchFamily="18" charset="0"/>
                      </a:rPr>
                      <m:t>𝒏</m:t>
                    </m:r>
                  </m:oMath>
                </a14:m>
                <a:r>
                  <a:rPr lang="zh-CN" altLang="en-US" sz="2400" b="1">
                    <a:solidFill>
                      <a:srgbClr val="002060"/>
                    </a:solidFill>
                    <a:latin typeface="楷体" panose="02010609060101010101" pitchFamily="49" charset="-122"/>
                    <a:ea typeface="楷体" panose="02010609060101010101" pitchFamily="49" charset="-122"/>
                  </a:rPr>
                  <a:t>，如果</a:t>
                </a:r>
                <a14:m>
                  <m:oMath xmlns:m="http://schemas.openxmlformats.org/officeDocument/2006/math">
                    <m:r>
                      <a:rPr lang="en-US" altLang="zh-CN" sz="2400" b="1" i="1" smtClean="0">
                        <a:solidFill>
                          <a:srgbClr val="002060"/>
                        </a:solidFill>
                        <a:latin typeface="Cambria Math" panose="02040503050406030204" pitchFamily="18" charset="0"/>
                      </a:rPr>
                      <m:t>𝒙</m:t>
                    </m:r>
                  </m:oMath>
                </a14:m>
                <a:r>
                  <a:rPr lang="zh-CN" altLang="en-US" sz="24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400" b="1" i="1" smtClean="0">
                        <a:solidFill>
                          <a:srgbClr val="002060"/>
                        </a:solidFill>
                        <a:latin typeface="Cambria Math" panose="02040503050406030204" pitchFamily="18" charset="0"/>
                      </a:rPr>
                      <m:t>𝒚</m:t>
                    </m:r>
                  </m:oMath>
                </a14:m>
                <a:r>
                  <a:rPr lang="zh-CN" altLang="en-US" sz="2400" b="1">
                    <a:solidFill>
                      <a:srgbClr val="002060"/>
                    </a:solidFill>
                    <a:latin typeface="楷体" panose="02010609060101010101" pitchFamily="49" charset="-122"/>
                    <a:ea typeface="楷体" panose="02010609060101010101" pitchFamily="49" charset="-122"/>
                  </a:rPr>
                  <a:t>是正整数且</a:t>
                </a:r>
                <a14:m>
                  <m:oMath xmlns:m="http://schemas.openxmlformats.org/officeDocument/2006/math">
                    <m:r>
                      <a:rPr lang="en-US" altLang="zh-CN" sz="2400" b="1" i="0">
                        <a:solidFill>
                          <a:srgbClr val="002060"/>
                        </a:solidFill>
                        <a:latin typeface="Cambria Math" panose="02040503050406030204" pitchFamily="18" charset="0"/>
                      </a:rPr>
                      <m:t>𝐦𝐚𝐱</m:t>
                    </m:r>
                    <m:d>
                      <m:dPr>
                        <m:ctrlPr>
                          <a:rPr lang="en-US" altLang="zh-CN" sz="2400" b="1" i="1">
                            <a:solidFill>
                              <a:srgbClr val="002060"/>
                            </a:solidFill>
                            <a:latin typeface="Cambria Math" panose="02040503050406030204" pitchFamily="18" charset="0"/>
                          </a:rPr>
                        </m:ctrlPr>
                      </m:dPr>
                      <m:e>
                        <m:r>
                          <a:rPr lang="en-US" altLang="zh-CN" sz="2400" b="1" i="1">
                            <a:solidFill>
                              <a:srgbClr val="002060"/>
                            </a:solidFill>
                            <a:latin typeface="Cambria Math" panose="02040503050406030204" pitchFamily="18" charset="0"/>
                          </a:rPr>
                          <m:t>𝒙</m:t>
                        </m:r>
                        <m:r>
                          <a:rPr lang="en-US" altLang="zh-CN" sz="2400" b="1" i="1">
                            <a:solidFill>
                              <a:srgbClr val="002060"/>
                            </a:solidFill>
                            <a:latin typeface="Cambria Math" panose="02040503050406030204" pitchFamily="18" charset="0"/>
                          </a:rPr>
                          <m:t>, </m:t>
                        </m:r>
                        <m:r>
                          <a:rPr lang="en-US" altLang="zh-CN" sz="2400" b="1" i="1">
                            <a:solidFill>
                              <a:srgbClr val="002060"/>
                            </a:solidFill>
                            <a:latin typeface="Cambria Math" panose="02040503050406030204" pitchFamily="18" charset="0"/>
                          </a:rPr>
                          <m:t>𝒚</m:t>
                        </m:r>
                      </m:e>
                    </m:d>
                    <m:r>
                      <a:rPr lang="en-US" altLang="zh-CN" sz="2400" b="1" i="1">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𝒏</m:t>
                    </m:r>
                  </m:oMath>
                </a14:m>
                <a:r>
                  <a:rPr lang="zh-CN" altLang="en-US" sz="2400" b="1">
                    <a:solidFill>
                      <a:srgbClr val="002060"/>
                    </a:solidFill>
                    <a:latin typeface="楷体" panose="02010609060101010101" pitchFamily="49" charset="-122"/>
                    <a:ea typeface="楷体" panose="02010609060101010101" pitchFamily="49" charset="-122"/>
                  </a:rPr>
                  <a:t>，则</a:t>
                </a:r>
                <a14:m>
                  <m:oMath xmlns:m="http://schemas.openxmlformats.org/officeDocument/2006/math">
                    <m:r>
                      <a:rPr lang="en-US" altLang="zh-CN" sz="2400" b="1" i="1" smtClean="0">
                        <a:solidFill>
                          <a:srgbClr val="002060"/>
                        </a:solidFill>
                        <a:latin typeface="Cambria Math" panose="02040503050406030204" pitchFamily="18" charset="0"/>
                      </a:rPr>
                      <m:t>𝒙</m:t>
                    </m:r>
                    <m:r>
                      <a:rPr lang="en-US" altLang="zh-CN" sz="2400" b="1" i="1">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𝒚</m:t>
                    </m:r>
                  </m:oMath>
                </a14:m>
                <a:endParaRPr lang="zh-CN" altLang="en-US" sz="2400" b="1">
                  <a:solidFill>
                    <a:srgbClr val="002060"/>
                  </a:solidFill>
                  <a:latin typeface="楷体" panose="02010609060101010101" pitchFamily="49" charset="-122"/>
                  <a:ea typeface="楷体" panose="02010609060101010101" pitchFamily="49" charset="-122"/>
                </a:endParaRPr>
              </a:p>
            </p:txBody>
          </p:sp>
        </mc:Choice>
        <mc:Fallback xmlns="">
          <p:sp>
            <p:nvSpPr>
              <p:cNvPr id="2" name="文本框 1">
                <a:extLst>
                  <a:ext uri="{FF2B5EF4-FFF2-40B4-BE49-F238E27FC236}">
                    <a16:creationId xmlns:a16="http://schemas.microsoft.com/office/drawing/2014/main" id="{6986392E-39C9-46EE-96C2-A762DC5EE3BB}"/>
                  </a:ext>
                </a:extLst>
              </p:cNvPr>
              <p:cNvSpPr txBox="1">
                <a:spLocks noRot="1" noChangeAspect="1" noMove="1" noResize="1" noEditPoints="1" noAdjustHandles="1" noChangeArrowheads="1" noChangeShapeType="1" noTextEdit="1"/>
              </p:cNvSpPr>
              <p:nvPr/>
            </p:nvSpPr>
            <p:spPr>
              <a:xfrm>
                <a:off x="672639" y="1241800"/>
                <a:ext cx="10214641" cy="461665"/>
              </a:xfrm>
              <a:prstGeom prst="rect">
                <a:avLst/>
              </a:prstGeom>
              <a:blipFill>
                <a:blip r:embed="rId2"/>
                <a:stretch>
                  <a:fillRect l="-895"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EF03AAF-1604-4AC1-80C3-2CC7331FD37A}"/>
                  </a:ext>
                </a:extLst>
              </p:cNvPr>
              <p:cNvSpPr txBox="1"/>
              <p:nvPr/>
            </p:nvSpPr>
            <p:spPr>
              <a:xfrm>
                <a:off x="672639" y="2071529"/>
                <a:ext cx="8854549" cy="2093586"/>
              </a:xfrm>
              <a:prstGeom prst="rect">
                <a:avLst/>
              </a:prstGeom>
              <a:solidFill>
                <a:schemeClr val="accent2">
                  <a:lumMod val="20000"/>
                  <a:lumOff val="80000"/>
                  <a:alpha val="50000"/>
                </a:schemeClr>
              </a:solidFill>
            </p:spPr>
            <p:txBody>
              <a:bodyPr wrap="square" rtlCol="0">
                <a:spAutoFit/>
              </a:bodyPr>
              <a:lstStyle/>
              <a:p>
                <a:pPr algn="ctr"/>
                <a:r>
                  <a:rPr lang="zh-CN" altLang="en-US" sz="2400" b="1">
                    <a:solidFill>
                      <a:srgbClr val="C00000"/>
                    </a:solidFill>
                  </a:rPr>
                  <a:t>“</a:t>
                </a:r>
                <a:r>
                  <a:rPr lang="en-US" altLang="zh-CN" sz="2400" b="1">
                    <a:solidFill>
                      <a:srgbClr val="C00000"/>
                    </a:solidFill>
                  </a:rPr>
                  <a:t>【</a:t>
                </a:r>
                <a:r>
                  <a:rPr lang="zh-CN" altLang="en-US" sz="2400" b="1">
                    <a:solidFill>
                      <a:srgbClr val="C00000"/>
                    </a:solidFill>
                  </a:rPr>
                  <a:t>证明</a:t>
                </a:r>
                <a:r>
                  <a:rPr lang="en-US" altLang="zh-CN" sz="2400" b="1">
                    <a:solidFill>
                      <a:srgbClr val="C00000"/>
                    </a:solidFill>
                  </a:rPr>
                  <a:t>】</a:t>
                </a:r>
                <a:r>
                  <a:rPr lang="zh-CN" altLang="en-US" sz="2400" b="1">
                    <a:solidFill>
                      <a:srgbClr val="C00000"/>
                    </a:solidFill>
                  </a:rPr>
                  <a:t>”</a:t>
                </a:r>
                <a:endParaRPr lang="en-US" altLang="zh-CN" sz="2400" b="1">
                  <a:solidFill>
                    <a:srgbClr val="C00000"/>
                  </a:solidFill>
                </a:endParaRPr>
              </a:p>
              <a:p>
                <a:pPr>
                  <a:lnSpc>
                    <a:spcPts val="2800"/>
                  </a:lnSpc>
                  <a:spcBef>
                    <a:spcPts val="600"/>
                  </a:spcBef>
                  <a:spcAft>
                    <a:spcPts val="600"/>
                  </a:spcAft>
                </a:pPr>
                <a:r>
                  <a:rPr lang="zh-CN" altLang="en-US" sz="2000" b="1">
                    <a:solidFill>
                      <a:srgbClr val="C00000"/>
                    </a:solidFill>
                    <a:latin typeface="+mn-ea"/>
                  </a:rPr>
                  <a:t>归纳基：</a:t>
                </a:r>
                <a:r>
                  <a:rPr lang="zh-CN" altLang="en-US" sz="2000" b="1">
                    <a:solidFill>
                      <a:srgbClr val="002060"/>
                    </a:solidFill>
                    <a:latin typeface="楷体" panose="02010609060101010101" pitchFamily="49" charset="-122"/>
                    <a:ea typeface="楷体" panose="02010609060101010101" pitchFamily="49" charset="-122"/>
                  </a:rPr>
                  <a:t>设</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𝒏</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，如果</a:t>
                </a:r>
                <a14:m>
                  <m:oMath xmlns:m="http://schemas.openxmlformats.org/officeDocument/2006/math">
                    <m:r>
                      <a:rPr lang="en-US" altLang="zh-CN" sz="2000" b="1" i="0">
                        <a:solidFill>
                          <a:srgbClr val="002060"/>
                        </a:solidFill>
                        <a:latin typeface="Cambria Math" panose="02040503050406030204" pitchFamily="18" charset="0"/>
                        <a:ea typeface="楷体" panose="02010609060101010101" pitchFamily="49" charset="-122"/>
                      </a:rPr>
                      <m:t>𝐦𝐚𝐱</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 </m:t>
                    </m:r>
                    <m:r>
                      <a:rPr lang="en-US" altLang="zh-CN" sz="2000" b="1" i="1">
                        <a:solidFill>
                          <a:srgbClr val="002060"/>
                        </a:solidFill>
                        <a:latin typeface="Cambria Math" panose="02040503050406030204" pitchFamily="18" charset="0"/>
                        <a:ea typeface="楷体" panose="02010609060101010101" pitchFamily="49" charset="-122"/>
                      </a:rPr>
                      <m:t>𝒚</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且</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oMath>
                </a14:m>
                <a:r>
                  <a:rPr lang="zh-CN" altLang="en-US" sz="20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都是正整数，则有</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且</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𝒚</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endParaRPr lang="en-US" altLang="zh-CN" sz="2000" b="1">
                  <a:solidFill>
                    <a:srgbClr val="002060"/>
                  </a:solidFill>
                  <a:latin typeface="楷体" panose="02010609060101010101" pitchFamily="49" charset="-122"/>
                  <a:ea typeface="楷体" panose="02010609060101010101" pitchFamily="49" charset="-122"/>
                </a:endParaRPr>
              </a:p>
              <a:p>
                <a:pPr>
                  <a:lnSpc>
                    <a:spcPts val="2800"/>
                  </a:lnSpc>
                  <a:spcBef>
                    <a:spcPts val="600"/>
                  </a:spcBef>
                  <a:spcAft>
                    <a:spcPts val="600"/>
                  </a:spcAft>
                </a:pPr>
                <a:r>
                  <a:rPr lang="zh-CN" altLang="en-US" sz="2000" b="1">
                    <a:solidFill>
                      <a:srgbClr val="C00000"/>
                    </a:solidFill>
                    <a:latin typeface="+mn-ea"/>
                  </a:rPr>
                  <a:t>归纳步：</a:t>
                </a:r>
                <a:r>
                  <a:rPr lang="zh-CN" altLang="en-US" sz="2000" b="1">
                    <a:solidFill>
                      <a:srgbClr val="002060"/>
                    </a:solidFill>
                    <a:latin typeface="楷体" panose="02010609060101010101" pitchFamily="49" charset="-122"/>
                    <a:ea typeface="楷体" panose="02010609060101010101" pitchFamily="49" charset="-122"/>
                  </a:rPr>
                  <a:t>设</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𝒌</m:t>
                    </m:r>
                  </m:oMath>
                </a14:m>
                <a:r>
                  <a:rPr lang="zh-CN" altLang="en-US" sz="2000" b="1">
                    <a:solidFill>
                      <a:srgbClr val="002060"/>
                    </a:solidFill>
                    <a:latin typeface="楷体" panose="02010609060101010101" pitchFamily="49" charset="-122"/>
                    <a:ea typeface="楷体" panose="02010609060101010101" pitchFamily="49" charset="-122"/>
                  </a:rPr>
                  <a:t>是正整数，假设当</a:t>
                </a:r>
                <a14:m>
                  <m:oMath xmlns:m="http://schemas.openxmlformats.org/officeDocument/2006/math">
                    <m:func>
                      <m:funcPr>
                        <m:ctrlPr>
                          <a:rPr lang="en-US" altLang="zh-CN" sz="2000" b="1" i="1" smtClean="0">
                            <a:solidFill>
                              <a:srgbClr val="002060"/>
                            </a:solidFill>
                            <a:latin typeface="Cambria Math" panose="02040503050406030204" pitchFamily="18" charset="0"/>
                            <a:ea typeface="楷体" panose="02010609060101010101" pitchFamily="49" charset="-122"/>
                          </a:rPr>
                        </m:ctrlPr>
                      </m:funcPr>
                      <m:fName>
                        <m:r>
                          <a:rPr lang="en-US" altLang="zh-CN" sz="2000" b="1" i="0" smtClean="0">
                            <a:solidFill>
                              <a:srgbClr val="002060"/>
                            </a:solidFill>
                            <a:latin typeface="Cambria Math" panose="02040503050406030204" pitchFamily="18" charset="0"/>
                            <a:ea typeface="楷体" panose="02010609060101010101" pitchFamily="49" charset="-122"/>
                          </a:rPr>
                          <m:t>𝐦𝐚𝐱</m:t>
                        </m:r>
                      </m:fName>
                      <m:e>
                        <m:d>
                          <m:dPr>
                            <m:ctrlPr>
                              <a:rPr lang="en-US" altLang="zh-CN" sz="2000" b="1" i="1" smtClean="0">
                                <a:solidFill>
                                  <a:srgbClr val="002060"/>
                                </a:solidFill>
                                <a:latin typeface="Cambria Math" panose="02040503050406030204" pitchFamily="18" charset="0"/>
                                <a:ea typeface="楷体" panose="02010609060101010101" pitchFamily="49" charset="-122"/>
                              </a:rPr>
                            </m:ctrlPr>
                          </m:dPr>
                          <m:e>
                            <m:r>
                              <a:rPr lang="en-US" altLang="zh-CN" sz="2000" b="1" i="1">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 </m:t>
                            </m:r>
                            <m:r>
                              <a:rPr lang="en-US" altLang="zh-CN" sz="2000" b="1" i="1">
                                <a:solidFill>
                                  <a:srgbClr val="002060"/>
                                </a:solidFill>
                                <a:latin typeface="Cambria Math" panose="02040503050406030204" pitchFamily="18" charset="0"/>
                                <a:ea typeface="楷体" panose="02010609060101010101" pitchFamily="49" charset="-122"/>
                              </a:rPr>
                              <m:t>𝒚</m:t>
                            </m:r>
                          </m:e>
                        </m:d>
                      </m:e>
                    </m:func>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𝒌</m:t>
                    </m:r>
                  </m:oMath>
                </a14:m>
                <a:r>
                  <a:rPr lang="zh-CN" altLang="en-US" sz="2000" b="1">
                    <a:solidFill>
                      <a:srgbClr val="002060"/>
                    </a:solidFill>
                    <a:latin typeface="楷体" panose="02010609060101010101" pitchFamily="49" charset="-122"/>
                    <a:ea typeface="楷体" panose="02010609060101010101" pitchFamily="49" charset="-122"/>
                  </a:rPr>
                  <a:t>且</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oMath>
                </a14:m>
                <a:r>
                  <a:rPr lang="zh-CN" altLang="en-US" sz="20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是正整数时</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。令</a:t>
                </a:r>
                <a14:m>
                  <m:oMath xmlns:m="http://schemas.openxmlformats.org/officeDocument/2006/math">
                    <m:func>
                      <m:funcPr>
                        <m:ctrlPr>
                          <a:rPr lang="en-US" altLang="zh-CN" sz="2000" b="1" i="1" smtClean="0">
                            <a:solidFill>
                              <a:srgbClr val="002060"/>
                            </a:solidFill>
                            <a:latin typeface="Cambria Math" panose="02040503050406030204" pitchFamily="18" charset="0"/>
                            <a:ea typeface="楷体" panose="02010609060101010101" pitchFamily="49" charset="-122"/>
                          </a:rPr>
                        </m:ctrlPr>
                      </m:funcPr>
                      <m:fName>
                        <m:r>
                          <a:rPr lang="en-US" altLang="zh-CN" sz="2000" b="1" i="0" smtClean="0">
                            <a:solidFill>
                              <a:srgbClr val="002060"/>
                            </a:solidFill>
                            <a:latin typeface="Cambria Math" panose="02040503050406030204" pitchFamily="18" charset="0"/>
                            <a:ea typeface="楷体" panose="02010609060101010101" pitchFamily="49" charset="-122"/>
                          </a:rPr>
                          <m:t>𝐦𝐚𝐱</m:t>
                        </m:r>
                      </m:fName>
                      <m:e>
                        <m:d>
                          <m:dPr>
                            <m:ctrlPr>
                              <a:rPr lang="en-US" altLang="zh-CN" sz="2000" b="1" i="1" smtClean="0">
                                <a:solidFill>
                                  <a:srgbClr val="002060"/>
                                </a:solidFill>
                                <a:latin typeface="Cambria Math" panose="02040503050406030204" pitchFamily="18" charset="0"/>
                                <a:ea typeface="楷体" panose="02010609060101010101" pitchFamily="49" charset="-122"/>
                              </a:rPr>
                            </m:ctrlPr>
                          </m:dPr>
                          <m:e>
                            <m:r>
                              <a:rPr lang="en-US" altLang="zh-CN" sz="2000" b="1" i="1">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 </m:t>
                            </m:r>
                            <m:r>
                              <a:rPr lang="en-US" altLang="zh-CN" sz="2000" b="1" i="1">
                                <a:solidFill>
                                  <a:srgbClr val="002060"/>
                                </a:solidFill>
                                <a:latin typeface="Cambria Math" panose="02040503050406030204" pitchFamily="18" charset="0"/>
                                <a:ea typeface="楷体" panose="02010609060101010101" pitchFamily="49" charset="-122"/>
                              </a:rPr>
                              <m:t>𝒚</m:t>
                            </m:r>
                          </m:e>
                        </m:d>
                      </m:e>
                    </m:func>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a:solidFill>
                          <a:srgbClr val="002060"/>
                        </a:solidFill>
                        <a:latin typeface="Cambria Math" panose="02040503050406030204" pitchFamily="18" charset="0"/>
                        <a:ea typeface="楷体" panose="02010609060101010101" pitchFamily="49" charset="-122"/>
                      </a:rPr>
                      <m:t>𝒌</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，这里</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oMath>
                </a14:m>
                <a:r>
                  <a:rPr lang="zh-CN" altLang="en-US" sz="20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是正整数，则</a:t>
                </a:r>
                <a14:m>
                  <m:oMath xmlns:m="http://schemas.openxmlformats.org/officeDocument/2006/math">
                    <m:func>
                      <m:funcPr>
                        <m:ctrlPr>
                          <a:rPr lang="en-US" altLang="zh-CN" sz="2000" b="1" i="1" smtClean="0">
                            <a:solidFill>
                              <a:srgbClr val="002060"/>
                            </a:solidFill>
                            <a:latin typeface="Cambria Math" panose="02040503050406030204" pitchFamily="18" charset="0"/>
                            <a:ea typeface="楷体" panose="02010609060101010101" pitchFamily="49" charset="-122"/>
                          </a:rPr>
                        </m:ctrlPr>
                      </m:funcPr>
                      <m:fName>
                        <m:r>
                          <a:rPr lang="en-US" altLang="zh-CN" sz="2000" b="1" i="0" smtClean="0">
                            <a:solidFill>
                              <a:srgbClr val="002060"/>
                            </a:solidFill>
                            <a:latin typeface="Cambria Math" panose="02040503050406030204" pitchFamily="18" charset="0"/>
                            <a:ea typeface="楷体" panose="02010609060101010101" pitchFamily="49" charset="-122"/>
                          </a:rPr>
                          <m:t>𝐦𝐚𝐱</m:t>
                        </m:r>
                      </m:fName>
                      <m:e>
                        <m:d>
                          <m:dPr>
                            <m:ctrlPr>
                              <a:rPr lang="en-US" altLang="zh-CN" sz="2000" b="1" i="1" smtClean="0">
                                <a:solidFill>
                                  <a:srgbClr val="002060"/>
                                </a:solidFill>
                                <a:latin typeface="Cambria Math" panose="02040503050406030204" pitchFamily="18" charset="0"/>
                                <a:ea typeface="楷体" panose="02010609060101010101" pitchFamily="49" charset="-122"/>
                              </a:rPr>
                            </m:ctrlPr>
                          </m:dPr>
                          <m:e>
                            <m:r>
                              <a:rPr lang="en-US" altLang="zh-CN" sz="2000" b="1" i="1">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a:solidFill>
                                  <a:srgbClr val="002060"/>
                                </a:solidFill>
                                <a:latin typeface="Cambria Math" panose="02040503050406030204" pitchFamily="18" charset="0"/>
                                <a:ea typeface="楷体" panose="02010609060101010101" pitchFamily="49" charset="-122"/>
                              </a:rPr>
                              <m:t>𝟏</m:t>
                            </m:r>
                            <m:r>
                              <a:rPr lang="en-US" altLang="zh-CN" sz="2000" b="1" i="1">
                                <a:solidFill>
                                  <a:srgbClr val="002060"/>
                                </a:solidFill>
                                <a:latin typeface="Cambria Math" panose="02040503050406030204" pitchFamily="18" charset="0"/>
                                <a:ea typeface="楷体" panose="02010609060101010101" pitchFamily="49" charset="-122"/>
                              </a:rPr>
                              <m:t>, </m:t>
                            </m:r>
                            <m:r>
                              <a:rPr lang="en-US" altLang="zh-CN" sz="2000" b="1" i="1">
                                <a:solidFill>
                                  <a:srgbClr val="002060"/>
                                </a:solidFill>
                                <a:latin typeface="Cambria Math" panose="02040503050406030204" pitchFamily="18" charset="0"/>
                                <a:ea typeface="楷体" panose="02010609060101010101" pitchFamily="49" charset="-122"/>
                              </a:rPr>
                              <m:t>𝒚</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a:solidFill>
                                  <a:srgbClr val="002060"/>
                                </a:solidFill>
                                <a:latin typeface="Cambria Math" panose="02040503050406030204" pitchFamily="18" charset="0"/>
                                <a:ea typeface="楷体" panose="02010609060101010101" pitchFamily="49" charset="-122"/>
                              </a:rPr>
                              <m:t>𝟏</m:t>
                            </m:r>
                          </m:e>
                        </m:d>
                      </m:e>
                    </m:func>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𝒌</m:t>
                    </m:r>
                  </m:oMath>
                </a14:m>
                <a:r>
                  <a:rPr lang="zh-CN" altLang="en-US" sz="2000" b="1">
                    <a:solidFill>
                      <a:srgbClr val="002060"/>
                    </a:solidFill>
                    <a:latin typeface="楷体" panose="02010609060101010101" pitchFamily="49" charset="-122"/>
                    <a:ea typeface="楷体" panose="02010609060101010101" pitchFamily="49" charset="-122"/>
                  </a:rPr>
                  <a:t>，根据归纳假设</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𝒚</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，即</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a:t>
                </a:r>
              </a:p>
            </p:txBody>
          </p:sp>
        </mc:Choice>
        <mc:Fallback xmlns="">
          <p:sp>
            <p:nvSpPr>
              <p:cNvPr id="3" name="文本框 2">
                <a:extLst>
                  <a:ext uri="{FF2B5EF4-FFF2-40B4-BE49-F238E27FC236}">
                    <a16:creationId xmlns:a16="http://schemas.microsoft.com/office/drawing/2014/main" id="{EEF03AAF-1604-4AC1-80C3-2CC7331FD37A}"/>
                  </a:ext>
                </a:extLst>
              </p:cNvPr>
              <p:cNvSpPr txBox="1">
                <a:spLocks noRot="1" noChangeAspect="1" noMove="1" noResize="1" noEditPoints="1" noAdjustHandles="1" noChangeArrowheads="1" noChangeShapeType="1" noTextEdit="1"/>
              </p:cNvSpPr>
              <p:nvPr/>
            </p:nvSpPr>
            <p:spPr>
              <a:xfrm>
                <a:off x="672639" y="2071529"/>
                <a:ext cx="8854549" cy="2093586"/>
              </a:xfrm>
              <a:prstGeom prst="rect">
                <a:avLst/>
              </a:prstGeom>
              <a:blipFill>
                <a:blip r:embed="rId3"/>
                <a:stretch>
                  <a:fillRect l="-688" t="-2041" b="-379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8987BCC9-AAD7-42CE-A81D-3BAB295AD48C}"/>
              </a:ext>
            </a:extLst>
          </p:cNvPr>
          <p:cNvSpPr txBox="1"/>
          <p:nvPr/>
        </p:nvSpPr>
        <p:spPr>
          <a:xfrm>
            <a:off x="672639" y="4680513"/>
            <a:ext cx="3611552" cy="461665"/>
          </a:xfrm>
          <a:prstGeom prst="rect">
            <a:avLst/>
          </a:prstGeom>
          <a:solidFill>
            <a:schemeClr val="accent4">
              <a:lumMod val="20000"/>
              <a:lumOff val="80000"/>
            </a:schemeClr>
          </a:solidFill>
        </p:spPr>
        <p:txBody>
          <a:bodyPr wrap="square" rtlCol="0">
            <a:spAutoFit/>
          </a:bodyPr>
          <a:lstStyle/>
          <a:p>
            <a:r>
              <a:rPr lang="zh-CN" altLang="en-US" sz="2400" b="1">
                <a:solidFill>
                  <a:schemeClr val="accent2">
                    <a:lumMod val="50000"/>
                  </a:schemeClr>
                </a:solidFill>
              </a:rPr>
              <a:t>上述证明的错误在哪里？</a:t>
            </a:r>
          </a:p>
        </p:txBody>
      </p:sp>
    </p:spTree>
    <p:extLst>
      <p:ext uri="{BB962C8B-B14F-4D97-AF65-F5344CB8AC3E}">
        <p14:creationId xmlns:p14="http://schemas.microsoft.com/office/powerpoint/2010/main" val="3073557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8</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数学归纳法证明常见错误举例</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986392E-39C9-46EE-96C2-A762DC5EE3BB}"/>
                  </a:ext>
                </a:extLst>
              </p:cNvPr>
              <p:cNvSpPr txBox="1"/>
              <p:nvPr/>
            </p:nvSpPr>
            <p:spPr>
              <a:xfrm>
                <a:off x="672639" y="1241800"/>
                <a:ext cx="10214641" cy="461665"/>
              </a:xfrm>
              <a:prstGeom prst="rect">
                <a:avLst/>
              </a:prstGeom>
              <a:solidFill>
                <a:schemeClr val="accent6">
                  <a:lumMod val="20000"/>
                  <a:lumOff val="80000"/>
                  <a:alpha val="5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试图证明：对任意正整数</a:t>
                </a:r>
                <a14:m>
                  <m:oMath xmlns:m="http://schemas.openxmlformats.org/officeDocument/2006/math">
                    <m:r>
                      <a:rPr lang="en-US" altLang="zh-CN" sz="2400" b="1" i="1" smtClean="0">
                        <a:solidFill>
                          <a:srgbClr val="002060"/>
                        </a:solidFill>
                        <a:latin typeface="Cambria Math" panose="02040503050406030204" pitchFamily="18" charset="0"/>
                      </a:rPr>
                      <m:t>𝒏</m:t>
                    </m:r>
                  </m:oMath>
                </a14:m>
                <a:r>
                  <a:rPr lang="zh-CN" altLang="en-US" sz="2400" b="1">
                    <a:solidFill>
                      <a:srgbClr val="002060"/>
                    </a:solidFill>
                    <a:latin typeface="楷体" panose="02010609060101010101" pitchFamily="49" charset="-122"/>
                    <a:ea typeface="楷体" panose="02010609060101010101" pitchFamily="49" charset="-122"/>
                  </a:rPr>
                  <a:t>，如果</a:t>
                </a:r>
                <a14:m>
                  <m:oMath xmlns:m="http://schemas.openxmlformats.org/officeDocument/2006/math">
                    <m:r>
                      <a:rPr lang="en-US" altLang="zh-CN" sz="2400" b="1" i="1" smtClean="0">
                        <a:solidFill>
                          <a:srgbClr val="002060"/>
                        </a:solidFill>
                        <a:latin typeface="Cambria Math" panose="02040503050406030204" pitchFamily="18" charset="0"/>
                      </a:rPr>
                      <m:t>𝒙</m:t>
                    </m:r>
                  </m:oMath>
                </a14:m>
                <a:r>
                  <a:rPr lang="zh-CN" altLang="en-US" sz="24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400" b="1" i="1" smtClean="0">
                        <a:solidFill>
                          <a:srgbClr val="002060"/>
                        </a:solidFill>
                        <a:latin typeface="Cambria Math" panose="02040503050406030204" pitchFamily="18" charset="0"/>
                      </a:rPr>
                      <m:t>𝒚</m:t>
                    </m:r>
                  </m:oMath>
                </a14:m>
                <a:r>
                  <a:rPr lang="zh-CN" altLang="en-US" sz="2400" b="1">
                    <a:solidFill>
                      <a:srgbClr val="002060"/>
                    </a:solidFill>
                    <a:latin typeface="楷体" panose="02010609060101010101" pitchFamily="49" charset="-122"/>
                    <a:ea typeface="楷体" panose="02010609060101010101" pitchFamily="49" charset="-122"/>
                  </a:rPr>
                  <a:t>是正整数且</a:t>
                </a:r>
                <a14:m>
                  <m:oMath xmlns:m="http://schemas.openxmlformats.org/officeDocument/2006/math">
                    <m:r>
                      <a:rPr lang="en-US" altLang="zh-CN" sz="2400" b="1" i="0">
                        <a:solidFill>
                          <a:srgbClr val="002060"/>
                        </a:solidFill>
                        <a:latin typeface="Cambria Math" panose="02040503050406030204" pitchFamily="18" charset="0"/>
                      </a:rPr>
                      <m:t>𝐦𝐚𝐱</m:t>
                    </m:r>
                    <m:d>
                      <m:dPr>
                        <m:ctrlPr>
                          <a:rPr lang="en-US" altLang="zh-CN" sz="2400" b="1" i="1">
                            <a:solidFill>
                              <a:srgbClr val="002060"/>
                            </a:solidFill>
                            <a:latin typeface="Cambria Math" panose="02040503050406030204" pitchFamily="18" charset="0"/>
                          </a:rPr>
                        </m:ctrlPr>
                      </m:dPr>
                      <m:e>
                        <m:r>
                          <a:rPr lang="en-US" altLang="zh-CN" sz="2400" b="1" i="1">
                            <a:solidFill>
                              <a:srgbClr val="002060"/>
                            </a:solidFill>
                            <a:latin typeface="Cambria Math" panose="02040503050406030204" pitchFamily="18" charset="0"/>
                          </a:rPr>
                          <m:t>𝒙</m:t>
                        </m:r>
                        <m:r>
                          <a:rPr lang="en-US" altLang="zh-CN" sz="2400" b="1" i="1">
                            <a:solidFill>
                              <a:srgbClr val="002060"/>
                            </a:solidFill>
                            <a:latin typeface="Cambria Math" panose="02040503050406030204" pitchFamily="18" charset="0"/>
                          </a:rPr>
                          <m:t>, </m:t>
                        </m:r>
                        <m:r>
                          <a:rPr lang="en-US" altLang="zh-CN" sz="2400" b="1" i="1">
                            <a:solidFill>
                              <a:srgbClr val="002060"/>
                            </a:solidFill>
                            <a:latin typeface="Cambria Math" panose="02040503050406030204" pitchFamily="18" charset="0"/>
                          </a:rPr>
                          <m:t>𝒚</m:t>
                        </m:r>
                      </m:e>
                    </m:d>
                    <m:r>
                      <a:rPr lang="en-US" altLang="zh-CN" sz="2400" b="1" i="1">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𝒏</m:t>
                    </m:r>
                  </m:oMath>
                </a14:m>
                <a:r>
                  <a:rPr lang="zh-CN" altLang="en-US" sz="2400" b="1">
                    <a:solidFill>
                      <a:srgbClr val="002060"/>
                    </a:solidFill>
                    <a:latin typeface="楷体" panose="02010609060101010101" pitchFamily="49" charset="-122"/>
                    <a:ea typeface="楷体" panose="02010609060101010101" pitchFamily="49" charset="-122"/>
                  </a:rPr>
                  <a:t>，则</a:t>
                </a:r>
                <a14:m>
                  <m:oMath xmlns:m="http://schemas.openxmlformats.org/officeDocument/2006/math">
                    <m:r>
                      <a:rPr lang="en-US" altLang="zh-CN" sz="2400" b="1" i="1" smtClean="0">
                        <a:solidFill>
                          <a:srgbClr val="002060"/>
                        </a:solidFill>
                        <a:latin typeface="Cambria Math" panose="02040503050406030204" pitchFamily="18" charset="0"/>
                      </a:rPr>
                      <m:t>𝒙</m:t>
                    </m:r>
                    <m:r>
                      <a:rPr lang="en-US" altLang="zh-CN" sz="2400" b="1" i="1">
                        <a:solidFill>
                          <a:srgbClr val="002060"/>
                        </a:solidFill>
                        <a:latin typeface="Cambria Math" panose="02040503050406030204" pitchFamily="18" charset="0"/>
                      </a:rPr>
                      <m:t>=</m:t>
                    </m:r>
                    <m:r>
                      <a:rPr lang="en-US" altLang="zh-CN" sz="2400" b="1" i="1" smtClean="0">
                        <a:solidFill>
                          <a:srgbClr val="002060"/>
                        </a:solidFill>
                        <a:latin typeface="Cambria Math" panose="02040503050406030204" pitchFamily="18" charset="0"/>
                      </a:rPr>
                      <m:t>𝒚</m:t>
                    </m:r>
                  </m:oMath>
                </a14:m>
                <a:endParaRPr lang="zh-CN" altLang="en-US" sz="2400" b="1">
                  <a:solidFill>
                    <a:srgbClr val="002060"/>
                  </a:solidFill>
                  <a:latin typeface="楷体" panose="02010609060101010101" pitchFamily="49" charset="-122"/>
                  <a:ea typeface="楷体" panose="02010609060101010101" pitchFamily="49" charset="-122"/>
                </a:endParaRPr>
              </a:p>
            </p:txBody>
          </p:sp>
        </mc:Choice>
        <mc:Fallback xmlns="">
          <p:sp>
            <p:nvSpPr>
              <p:cNvPr id="2" name="文本框 1">
                <a:extLst>
                  <a:ext uri="{FF2B5EF4-FFF2-40B4-BE49-F238E27FC236}">
                    <a16:creationId xmlns:a16="http://schemas.microsoft.com/office/drawing/2014/main" id="{6986392E-39C9-46EE-96C2-A762DC5EE3BB}"/>
                  </a:ext>
                </a:extLst>
              </p:cNvPr>
              <p:cNvSpPr txBox="1">
                <a:spLocks noRot="1" noChangeAspect="1" noMove="1" noResize="1" noEditPoints="1" noAdjustHandles="1" noChangeArrowheads="1" noChangeShapeType="1" noTextEdit="1"/>
              </p:cNvSpPr>
              <p:nvPr/>
            </p:nvSpPr>
            <p:spPr>
              <a:xfrm>
                <a:off x="672639" y="1241800"/>
                <a:ext cx="10214641" cy="461665"/>
              </a:xfrm>
              <a:prstGeom prst="rect">
                <a:avLst/>
              </a:prstGeom>
              <a:blipFill>
                <a:blip r:embed="rId2"/>
                <a:stretch>
                  <a:fillRect l="-895"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EF03AAF-1604-4AC1-80C3-2CC7331FD37A}"/>
                  </a:ext>
                </a:extLst>
              </p:cNvPr>
              <p:cNvSpPr txBox="1"/>
              <p:nvPr/>
            </p:nvSpPr>
            <p:spPr>
              <a:xfrm>
                <a:off x="672639" y="2071529"/>
                <a:ext cx="8854549" cy="2093586"/>
              </a:xfrm>
              <a:prstGeom prst="rect">
                <a:avLst/>
              </a:prstGeom>
              <a:solidFill>
                <a:schemeClr val="accent2">
                  <a:lumMod val="20000"/>
                  <a:lumOff val="80000"/>
                  <a:alpha val="50000"/>
                </a:schemeClr>
              </a:solidFill>
            </p:spPr>
            <p:txBody>
              <a:bodyPr wrap="square" rtlCol="0">
                <a:spAutoFit/>
              </a:bodyPr>
              <a:lstStyle/>
              <a:p>
                <a:pPr algn="ctr"/>
                <a:r>
                  <a:rPr lang="zh-CN" altLang="en-US" sz="2400" b="1">
                    <a:solidFill>
                      <a:srgbClr val="C00000"/>
                    </a:solidFill>
                  </a:rPr>
                  <a:t>“</a:t>
                </a:r>
                <a:r>
                  <a:rPr lang="en-US" altLang="zh-CN" sz="2400" b="1">
                    <a:solidFill>
                      <a:srgbClr val="C00000"/>
                    </a:solidFill>
                  </a:rPr>
                  <a:t>【</a:t>
                </a:r>
                <a:r>
                  <a:rPr lang="zh-CN" altLang="en-US" sz="2400" b="1">
                    <a:solidFill>
                      <a:srgbClr val="C00000"/>
                    </a:solidFill>
                  </a:rPr>
                  <a:t>证明</a:t>
                </a:r>
                <a:r>
                  <a:rPr lang="en-US" altLang="zh-CN" sz="2400" b="1">
                    <a:solidFill>
                      <a:srgbClr val="C00000"/>
                    </a:solidFill>
                  </a:rPr>
                  <a:t>】</a:t>
                </a:r>
                <a:r>
                  <a:rPr lang="zh-CN" altLang="en-US" sz="2400" b="1">
                    <a:solidFill>
                      <a:srgbClr val="C00000"/>
                    </a:solidFill>
                  </a:rPr>
                  <a:t>”</a:t>
                </a:r>
                <a:endParaRPr lang="en-US" altLang="zh-CN" sz="2400" b="1">
                  <a:solidFill>
                    <a:srgbClr val="C00000"/>
                  </a:solidFill>
                </a:endParaRPr>
              </a:p>
              <a:p>
                <a:pPr>
                  <a:lnSpc>
                    <a:spcPts val="2800"/>
                  </a:lnSpc>
                  <a:spcBef>
                    <a:spcPts val="600"/>
                  </a:spcBef>
                  <a:spcAft>
                    <a:spcPts val="600"/>
                  </a:spcAft>
                </a:pPr>
                <a:r>
                  <a:rPr lang="zh-CN" altLang="en-US" sz="2000" b="1">
                    <a:solidFill>
                      <a:srgbClr val="C00000"/>
                    </a:solidFill>
                    <a:latin typeface="+mn-ea"/>
                  </a:rPr>
                  <a:t>归纳基：</a:t>
                </a:r>
                <a:r>
                  <a:rPr lang="zh-CN" altLang="en-US" sz="2000" b="1">
                    <a:solidFill>
                      <a:srgbClr val="002060"/>
                    </a:solidFill>
                    <a:latin typeface="楷体" panose="02010609060101010101" pitchFamily="49" charset="-122"/>
                    <a:ea typeface="楷体" panose="02010609060101010101" pitchFamily="49" charset="-122"/>
                  </a:rPr>
                  <a:t>设</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𝒏</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，如果</a:t>
                </a:r>
                <a14:m>
                  <m:oMath xmlns:m="http://schemas.openxmlformats.org/officeDocument/2006/math">
                    <m:r>
                      <a:rPr lang="en-US" altLang="zh-CN" sz="2000" b="1" i="0">
                        <a:solidFill>
                          <a:srgbClr val="002060"/>
                        </a:solidFill>
                        <a:latin typeface="Cambria Math" panose="02040503050406030204" pitchFamily="18" charset="0"/>
                        <a:ea typeface="楷体" panose="02010609060101010101" pitchFamily="49" charset="-122"/>
                      </a:rPr>
                      <m:t>𝐦𝐚𝐱</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 </m:t>
                    </m:r>
                    <m:r>
                      <a:rPr lang="en-US" altLang="zh-CN" sz="2000" b="1" i="1">
                        <a:solidFill>
                          <a:srgbClr val="002060"/>
                        </a:solidFill>
                        <a:latin typeface="Cambria Math" panose="02040503050406030204" pitchFamily="18" charset="0"/>
                        <a:ea typeface="楷体" panose="02010609060101010101" pitchFamily="49" charset="-122"/>
                      </a:rPr>
                      <m:t>𝒚</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且</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oMath>
                </a14:m>
                <a:r>
                  <a:rPr lang="zh-CN" altLang="en-US" sz="20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都是正整数，则有</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且</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𝒚</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endParaRPr lang="en-US" altLang="zh-CN" sz="2000" b="1">
                  <a:solidFill>
                    <a:srgbClr val="002060"/>
                  </a:solidFill>
                  <a:latin typeface="楷体" panose="02010609060101010101" pitchFamily="49" charset="-122"/>
                  <a:ea typeface="楷体" panose="02010609060101010101" pitchFamily="49" charset="-122"/>
                </a:endParaRPr>
              </a:p>
              <a:p>
                <a:pPr>
                  <a:lnSpc>
                    <a:spcPts val="2800"/>
                  </a:lnSpc>
                  <a:spcBef>
                    <a:spcPts val="600"/>
                  </a:spcBef>
                  <a:spcAft>
                    <a:spcPts val="600"/>
                  </a:spcAft>
                </a:pPr>
                <a:r>
                  <a:rPr lang="zh-CN" altLang="en-US" sz="2000" b="1">
                    <a:solidFill>
                      <a:srgbClr val="C00000"/>
                    </a:solidFill>
                    <a:latin typeface="+mn-ea"/>
                  </a:rPr>
                  <a:t>归纳步：</a:t>
                </a:r>
                <a:r>
                  <a:rPr lang="zh-CN" altLang="en-US" sz="2000" b="1">
                    <a:solidFill>
                      <a:srgbClr val="002060"/>
                    </a:solidFill>
                    <a:latin typeface="楷体" panose="02010609060101010101" pitchFamily="49" charset="-122"/>
                    <a:ea typeface="楷体" panose="02010609060101010101" pitchFamily="49" charset="-122"/>
                  </a:rPr>
                  <a:t>设</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𝒌</m:t>
                    </m:r>
                  </m:oMath>
                </a14:m>
                <a:r>
                  <a:rPr lang="zh-CN" altLang="en-US" sz="2000" b="1">
                    <a:solidFill>
                      <a:srgbClr val="002060"/>
                    </a:solidFill>
                    <a:latin typeface="楷体" panose="02010609060101010101" pitchFamily="49" charset="-122"/>
                    <a:ea typeface="楷体" panose="02010609060101010101" pitchFamily="49" charset="-122"/>
                  </a:rPr>
                  <a:t>是正整数，假设当</a:t>
                </a:r>
                <a14:m>
                  <m:oMath xmlns:m="http://schemas.openxmlformats.org/officeDocument/2006/math">
                    <m:func>
                      <m:funcPr>
                        <m:ctrlPr>
                          <a:rPr lang="en-US" altLang="zh-CN" sz="2000" b="1" i="1" smtClean="0">
                            <a:solidFill>
                              <a:srgbClr val="002060"/>
                            </a:solidFill>
                            <a:latin typeface="Cambria Math" panose="02040503050406030204" pitchFamily="18" charset="0"/>
                            <a:ea typeface="楷体" panose="02010609060101010101" pitchFamily="49" charset="-122"/>
                          </a:rPr>
                        </m:ctrlPr>
                      </m:funcPr>
                      <m:fName>
                        <m:r>
                          <a:rPr lang="en-US" altLang="zh-CN" sz="2000" b="1" i="0" smtClean="0">
                            <a:solidFill>
                              <a:srgbClr val="002060"/>
                            </a:solidFill>
                            <a:latin typeface="Cambria Math" panose="02040503050406030204" pitchFamily="18" charset="0"/>
                            <a:ea typeface="楷体" panose="02010609060101010101" pitchFamily="49" charset="-122"/>
                          </a:rPr>
                          <m:t>𝐦𝐚𝐱</m:t>
                        </m:r>
                      </m:fName>
                      <m:e>
                        <m:d>
                          <m:dPr>
                            <m:ctrlPr>
                              <a:rPr lang="en-US" altLang="zh-CN" sz="2000" b="1" i="1" smtClean="0">
                                <a:solidFill>
                                  <a:srgbClr val="002060"/>
                                </a:solidFill>
                                <a:latin typeface="Cambria Math" panose="02040503050406030204" pitchFamily="18" charset="0"/>
                                <a:ea typeface="楷体" panose="02010609060101010101" pitchFamily="49" charset="-122"/>
                              </a:rPr>
                            </m:ctrlPr>
                          </m:dPr>
                          <m:e>
                            <m:r>
                              <a:rPr lang="en-US" altLang="zh-CN" sz="2000" b="1" i="1">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 </m:t>
                            </m:r>
                            <m:r>
                              <a:rPr lang="en-US" altLang="zh-CN" sz="2000" b="1" i="1">
                                <a:solidFill>
                                  <a:srgbClr val="002060"/>
                                </a:solidFill>
                                <a:latin typeface="Cambria Math" panose="02040503050406030204" pitchFamily="18" charset="0"/>
                                <a:ea typeface="楷体" panose="02010609060101010101" pitchFamily="49" charset="-122"/>
                              </a:rPr>
                              <m:t>𝒚</m:t>
                            </m:r>
                          </m:e>
                        </m:d>
                      </m:e>
                    </m:func>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𝒌</m:t>
                    </m:r>
                  </m:oMath>
                </a14:m>
                <a:r>
                  <a:rPr lang="zh-CN" altLang="en-US" sz="2000" b="1">
                    <a:solidFill>
                      <a:srgbClr val="002060"/>
                    </a:solidFill>
                    <a:latin typeface="楷体" panose="02010609060101010101" pitchFamily="49" charset="-122"/>
                    <a:ea typeface="楷体" panose="02010609060101010101" pitchFamily="49" charset="-122"/>
                  </a:rPr>
                  <a:t>且</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oMath>
                </a14:m>
                <a:r>
                  <a:rPr lang="zh-CN" altLang="en-US" sz="20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是正整数时</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。令</a:t>
                </a:r>
                <a14:m>
                  <m:oMath xmlns:m="http://schemas.openxmlformats.org/officeDocument/2006/math">
                    <m:func>
                      <m:funcPr>
                        <m:ctrlPr>
                          <a:rPr lang="en-US" altLang="zh-CN" sz="2000" b="1" i="1" smtClean="0">
                            <a:solidFill>
                              <a:srgbClr val="002060"/>
                            </a:solidFill>
                            <a:latin typeface="Cambria Math" panose="02040503050406030204" pitchFamily="18" charset="0"/>
                            <a:ea typeface="楷体" panose="02010609060101010101" pitchFamily="49" charset="-122"/>
                          </a:rPr>
                        </m:ctrlPr>
                      </m:funcPr>
                      <m:fName>
                        <m:r>
                          <a:rPr lang="en-US" altLang="zh-CN" sz="2000" b="1" i="0" smtClean="0">
                            <a:solidFill>
                              <a:srgbClr val="002060"/>
                            </a:solidFill>
                            <a:latin typeface="Cambria Math" panose="02040503050406030204" pitchFamily="18" charset="0"/>
                            <a:ea typeface="楷体" panose="02010609060101010101" pitchFamily="49" charset="-122"/>
                          </a:rPr>
                          <m:t>𝐦𝐚𝐱</m:t>
                        </m:r>
                      </m:fName>
                      <m:e>
                        <m:d>
                          <m:dPr>
                            <m:ctrlPr>
                              <a:rPr lang="en-US" altLang="zh-CN" sz="2000" b="1" i="1" smtClean="0">
                                <a:solidFill>
                                  <a:srgbClr val="002060"/>
                                </a:solidFill>
                                <a:latin typeface="Cambria Math" panose="02040503050406030204" pitchFamily="18" charset="0"/>
                                <a:ea typeface="楷体" panose="02010609060101010101" pitchFamily="49" charset="-122"/>
                              </a:rPr>
                            </m:ctrlPr>
                          </m:dPr>
                          <m:e>
                            <m:r>
                              <a:rPr lang="en-US" altLang="zh-CN" sz="2000" b="1" i="1">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 </m:t>
                            </m:r>
                            <m:r>
                              <a:rPr lang="en-US" altLang="zh-CN" sz="2000" b="1" i="1">
                                <a:solidFill>
                                  <a:srgbClr val="002060"/>
                                </a:solidFill>
                                <a:latin typeface="Cambria Math" panose="02040503050406030204" pitchFamily="18" charset="0"/>
                                <a:ea typeface="楷体" panose="02010609060101010101" pitchFamily="49" charset="-122"/>
                              </a:rPr>
                              <m:t>𝒚</m:t>
                            </m:r>
                          </m:e>
                        </m:d>
                      </m:e>
                    </m:func>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a:solidFill>
                          <a:srgbClr val="002060"/>
                        </a:solidFill>
                        <a:latin typeface="Cambria Math" panose="02040503050406030204" pitchFamily="18" charset="0"/>
                        <a:ea typeface="楷体" panose="02010609060101010101" pitchFamily="49" charset="-122"/>
                      </a:rPr>
                      <m:t>𝒌</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，这里</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oMath>
                </a14:m>
                <a:r>
                  <a:rPr lang="zh-CN" altLang="en-US" sz="2000" b="1">
                    <a:solidFill>
                      <a:srgbClr val="002060"/>
                    </a:solidFill>
                    <a:latin typeface="楷体" panose="02010609060101010101" pitchFamily="49" charset="-122"/>
                    <a:ea typeface="楷体" panose="02010609060101010101" pitchFamily="49" charset="-122"/>
                  </a:rPr>
                  <a:t>和</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是正整数，则</a:t>
                </a:r>
                <a14:m>
                  <m:oMath xmlns:m="http://schemas.openxmlformats.org/officeDocument/2006/math">
                    <m:func>
                      <m:funcPr>
                        <m:ctrlPr>
                          <a:rPr lang="en-US" altLang="zh-CN" sz="2000" b="1" i="1" smtClean="0">
                            <a:solidFill>
                              <a:srgbClr val="002060"/>
                            </a:solidFill>
                            <a:latin typeface="Cambria Math" panose="02040503050406030204" pitchFamily="18" charset="0"/>
                            <a:ea typeface="楷体" panose="02010609060101010101" pitchFamily="49" charset="-122"/>
                          </a:rPr>
                        </m:ctrlPr>
                      </m:funcPr>
                      <m:fName>
                        <m:r>
                          <a:rPr lang="en-US" altLang="zh-CN" sz="2000" b="1" i="0" smtClean="0">
                            <a:solidFill>
                              <a:srgbClr val="002060"/>
                            </a:solidFill>
                            <a:latin typeface="Cambria Math" panose="02040503050406030204" pitchFamily="18" charset="0"/>
                            <a:ea typeface="楷体" panose="02010609060101010101" pitchFamily="49" charset="-122"/>
                          </a:rPr>
                          <m:t>𝐦𝐚𝐱</m:t>
                        </m:r>
                      </m:fName>
                      <m:e>
                        <m:d>
                          <m:dPr>
                            <m:ctrlPr>
                              <a:rPr lang="en-US" altLang="zh-CN" sz="2000" b="1" i="1" smtClean="0">
                                <a:solidFill>
                                  <a:srgbClr val="002060"/>
                                </a:solidFill>
                                <a:latin typeface="Cambria Math" panose="02040503050406030204" pitchFamily="18" charset="0"/>
                                <a:ea typeface="楷体" panose="02010609060101010101" pitchFamily="49" charset="-122"/>
                              </a:rPr>
                            </m:ctrlPr>
                          </m:dPr>
                          <m:e>
                            <m:r>
                              <a:rPr lang="en-US" altLang="zh-CN" sz="2000" b="1" i="1">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a:solidFill>
                                  <a:srgbClr val="002060"/>
                                </a:solidFill>
                                <a:latin typeface="Cambria Math" panose="02040503050406030204" pitchFamily="18" charset="0"/>
                                <a:ea typeface="楷体" panose="02010609060101010101" pitchFamily="49" charset="-122"/>
                              </a:rPr>
                              <m:t>𝟏</m:t>
                            </m:r>
                            <m:r>
                              <a:rPr lang="en-US" altLang="zh-CN" sz="2000" b="1" i="1">
                                <a:solidFill>
                                  <a:srgbClr val="002060"/>
                                </a:solidFill>
                                <a:latin typeface="Cambria Math" panose="02040503050406030204" pitchFamily="18" charset="0"/>
                                <a:ea typeface="楷体" panose="02010609060101010101" pitchFamily="49" charset="-122"/>
                              </a:rPr>
                              <m:t>, </m:t>
                            </m:r>
                            <m:r>
                              <a:rPr lang="en-US" altLang="zh-CN" sz="2000" b="1" i="1">
                                <a:solidFill>
                                  <a:srgbClr val="002060"/>
                                </a:solidFill>
                                <a:latin typeface="Cambria Math" panose="02040503050406030204" pitchFamily="18" charset="0"/>
                                <a:ea typeface="楷体" panose="02010609060101010101" pitchFamily="49" charset="-122"/>
                              </a:rPr>
                              <m:t>𝒚</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a:solidFill>
                                  <a:srgbClr val="002060"/>
                                </a:solidFill>
                                <a:latin typeface="Cambria Math" panose="02040503050406030204" pitchFamily="18" charset="0"/>
                                <a:ea typeface="楷体" panose="02010609060101010101" pitchFamily="49" charset="-122"/>
                              </a:rPr>
                              <m:t>𝟏</m:t>
                            </m:r>
                          </m:e>
                        </m:d>
                      </m:e>
                    </m:func>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𝒌</m:t>
                    </m:r>
                  </m:oMath>
                </a14:m>
                <a:r>
                  <a:rPr lang="zh-CN" altLang="en-US" sz="2000" b="1">
                    <a:solidFill>
                      <a:srgbClr val="002060"/>
                    </a:solidFill>
                    <a:latin typeface="楷体" panose="02010609060101010101" pitchFamily="49" charset="-122"/>
                    <a:ea typeface="楷体" panose="02010609060101010101" pitchFamily="49" charset="-122"/>
                  </a:rPr>
                  <a:t>，根据归纳假设</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𝒚</m:t>
                    </m:r>
                    <m:r>
                      <a:rPr lang="en-US" altLang="zh-CN" sz="2000" b="1" i="1" smtClean="0">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𝟏</m:t>
                    </m:r>
                  </m:oMath>
                </a14:m>
                <a:r>
                  <a:rPr lang="zh-CN" altLang="en-US" sz="2000" b="1">
                    <a:solidFill>
                      <a:srgbClr val="002060"/>
                    </a:solidFill>
                    <a:latin typeface="楷体" panose="02010609060101010101" pitchFamily="49" charset="-122"/>
                    <a:ea typeface="楷体" panose="02010609060101010101" pitchFamily="49" charset="-122"/>
                  </a:rPr>
                  <a:t>，即</a:t>
                </a:r>
                <a14:m>
                  <m:oMath xmlns:m="http://schemas.openxmlformats.org/officeDocument/2006/math">
                    <m:r>
                      <a:rPr lang="en-US" altLang="zh-CN" sz="2000" b="1" i="1" smtClean="0">
                        <a:solidFill>
                          <a:srgbClr val="002060"/>
                        </a:solidFill>
                        <a:latin typeface="Cambria Math" panose="02040503050406030204" pitchFamily="18" charset="0"/>
                        <a:ea typeface="楷体" panose="02010609060101010101" pitchFamily="49" charset="-122"/>
                      </a:rPr>
                      <m:t>𝒙</m:t>
                    </m:r>
                    <m:r>
                      <a:rPr lang="en-US" altLang="zh-CN" sz="2000" b="1" i="1">
                        <a:solidFill>
                          <a:srgbClr val="002060"/>
                        </a:solidFill>
                        <a:latin typeface="Cambria Math" panose="02040503050406030204" pitchFamily="18" charset="0"/>
                        <a:ea typeface="楷体" panose="02010609060101010101" pitchFamily="49" charset="-122"/>
                      </a:rPr>
                      <m:t>=</m:t>
                    </m:r>
                    <m:r>
                      <a:rPr lang="en-US" altLang="zh-CN" sz="2000" b="1" i="1" smtClean="0">
                        <a:solidFill>
                          <a:srgbClr val="002060"/>
                        </a:solidFill>
                        <a:latin typeface="Cambria Math" panose="02040503050406030204" pitchFamily="18" charset="0"/>
                        <a:ea typeface="楷体" panose="02010609060101010101" pitchFamily="49" charset="-122"/>
                      </a:rPr>
                      <m:t>𝒚</m:t>
                    </m:r>
                  </m:oMath>
                </a14:m>
                <a:r>
                  <a:rPr lang="zh-CN" altLang="en-US" sz="2000" b="1">
                    <a:solidFill>
                      <a:srgbClr val="002060"/>
                    </a:solidFill>
                    <a:latin typeface="楷体" panose="02010609060101010101" pitchFamily="49" charset="-122"/>
                    <a:ea typeface="楷体" panose="02010609060101010101" pitchFamily="49" charset="-122"/>
                  </a:rPr>
                  <a:t>。</a:t>
                </a:r>
              </a:p>
            </p:txBody>
          </p:sp>
        </mc:Choice>
        <mc:Fallback xmlns="">
          <p:sp>
            <p:nvSpPr>
              <p:cNvPr id="3" name="文本框 2">
                <a:extLst>
                  <a:ext uri="{FF2B5EF4-FFF2-40B4-BE49-F238E27FC236}">
                    <a16:creationId xmlns:a16="http://schemas.microsoft.com/office/drawing/2014/main" id="{EEF03AAF-1604-4AC1-80C3-2CC7331FD37A}"/>
                  </a:ext>
                </a:extLst>
              </p:cNvPr>
              <p:cNvSpPr txBox="1">
                <a:spLocks noRot="1" noChangeAspect="1" noMove="1" noResize="1" noEditPoints="1" noAdjustHandles="1" noChangeArrowheads="1" noChangeShapeType="1" noTextEdit="1"/>
              </p:cNvSpPr>
              <p:nvPr/>
            </p:nvSpPr>
            <p:spPr>
              <a:xfrm>
                <a:off x="672639" y="2071529"/>
                <a:ext cx="8854549" cy="2093586"/>
              </a:xfrm>
              <a:prstGeom prst="rect">
                <a:avLst/>
              </a:prstGeom>
              <a:blipFill>
                <a:blip r:embed="rId3"/>
                <a:stretch>
                  <a:fillRect l="-688" t="-2041" b="-37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6BB6F99-031F-4B2F-B683-71583B64DCC3}"/>
                  </a:ext>
                </a:extLst>
              </p:cNvPr>
              <p:cNvSpPr txBox="1"/>
              <p:nvPr/>
            </p:nvSpPr>
            <p:spPr>
              <a:xfrm>
                <a:off x="9699329" y="2088953"/>
                <a:ext cx="2043695" cy="1404359"/>
              </a:xfrm>
              <a:prstGeom prst="rect">
                <a:avLst/>
              </a:prstGeom>
              <a:solidFill>
                <a:schemeClr val="accent4">
                  <a:lumMod val="20000"/>
                  <a:lumOff val="80000"/>
                </a:schemeClr>
              </a:solidFill>
            </p:spPr>
            <p:txBody>
              <a:bodyPr wrap="square" rtlCol="0">
                <a:spAutoFit/>
              </a:bodyPr>
              <a:lstStyle/>
              <a:p>
                <a:pPr>
                  <a:lnSpc>
                    <a:spcPts val="2600"/>
                  </a:lnSpc>
                </a:pPr>
                <a:r>
                  <a:rPr lang="zh-CN" altLang="en-US" b="1">
                    <a:solidFill>
                      <a:schemeClr val="accent2">
                        <a:lumMod val="50000"/>
                      </a:schemeClr>
                    </a:solidFill>
                  </a:rPr>
                  <a:t>简单说，</a:t>
                </a:r>
                <a14:m>
                  <m:oMath xmlns:m="http://schemas.openxmlformats.org/officeDocument/2006/math">
                    <m:r>
                      <a:rPr lang="en-US" altLang="zh-CN" b="1" i="1" smtClean="0">
                        <a:solidFill>
                          <a:schemeClr val="accent2">
                            <a:lumMod val="50000"/>
                          </a:schemeClr>
                        </a:solidFill>
                        <a:latin typeface="Cambria Math" panose="02040503050406030204" pitchFamily="18" charset="0"/>
                      </a:rPr>
                      <m:t>𝒙</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𝟏</m:t>
                    </m:r>
                  </m:oMath>
                </a14:m>
                <a:r>
                  <a:rPr lang="zh-CN" altLang="en-US" b="1">
                    <a:solidFill>
                      <a:schemeClr val="accent2">
                        <a:lumMod val="50000"/>
                      </a:schemeClr>
                    </a:solidFill>
                  </a:rPr>
                  <a:t>和</a:t>
                </a:r>
                <a14:m>
                  <m:oMath xmlns:m="http://schemas.openxmlformats.org/officeDocument/2006/math">
                    <m:r>
                      <a:rPr lang="en-US" altLang="zh-CN" b="1" i="1" smtClean="0">
                        <a:solidFill>
                          <a:schemeClr val="accent2">
                            <a:lumMod val="50000"/>
                          </a:schemeClr>
                        </a:solidFill>
                        <a:latin typeface="Cambria Math" panose="02040503050406030204" pitchFamily="18" charset="0"/>
                      </a:rPr>
                      <m:t>𝒚</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𝟏</m:t>
                    </m:r>
                  </m:oMath>
                </a14:m>
                <a:r>
                  <a:rPr lang="zh-CN" altLang="en-US" b="1">
                    <a:solidFill>
                      <a:schemeClr val="accent2">
                        <a:lumMod val="50000"/>
                      </a:schemeClr>
                    </a:solidFill>
                  </a:rPr>
                  <a:t>不一定是正整数，不满足应用归纳假设的条件！</a:t>
                </a:r>
              </a:p>
            </p:txBody>
          </p:sp>
        </mc:Choice>
        <mc:Fallback xmlns="">
          <p:sp>
            <p:nvSpPr>
              <p:cNvPr id="4" name="文本框 3">
                <a:extLst>
                  <a:ext uri="{FF2B5EF4-FFF2-40B4-BE49-F238E27FC236}">
                    <a16:creationId xmlns:a16="http://schemas.microsoft.com/office/drawing/2014/main" id="{C6BB6F99-031F-4B2F-B683-71583B64DCC3}"/>
                  </a:ext>
                </a:extLst>
              </p:cNvPr>
              <p:cNvSpPr txBox="1">
                <a:spLocks noRot="1" noChangeAspect="1" noMove="1" noResize="1" noEditPoints="1" noAdjustHandles="1" noChangeArrowheads="1" noChangeShapeType="1" noTextEdit="1"/>
              </p:cNvSpPr>
              <p:nvPr/>
            </p:nvSpPr>
            <p:spPr>
              <a:xfrm>
                <a:off x="9699329" y="2088953"/>
                <a:ext cx="2043695" cy="1404359"/>
              </a:xfrm>
              <a:prstGeom prst="rect">
                <a:avLst/>
              </a:prstGeom>
              <a:blipFill>
                <a:blip r:embed="rId4"/>
                <a:stretch>
                  <a:fillRect l="-2388" r="-2090" b="-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6983FA1-86CA-4541-9C75-3A94E81CEE57}"/>
                  </a:ext>
                </a:extLst>
              </p:cNvPr>
              <p:cNvSpPr txBox="1"/>
              <p:nvPr/>
            </p:nvSpPr>
            <p:spPr>
              <a:xfrm>
                <a:off x="672639" y="4453527"/>
                <a:ext cx="5992938" cy="369332"/>
              </a:xfrm>
              <a:prstGeom prst="rect">
                <a:avLst/>
              </a:prstGeom>
              <a:solidFill>
                <a:schemeClr val="accent5">
                  <a:lumMod val="20000"/>
                  <a:lumOff val="80000"/>
                </a:schemeClr>
              </a:solidFill>
            </p:spPr>
            <p:txBody>
              <a:bodyPr wrap="square" rtlCol="0">
                <a:spAutoFit/>
              </a:bodyPr>
              <a:lstStyle/>
              <a:p>
                <a14:m>
                  <m:oMath xmlns:m="http://schemas.openxmlformats.org/officeDocument/2006/math">
                    <m:r>
                      <a:rPr lang="en-US" altLang="zh-CN" b="1" i="1" smtClean="0">
                        <a:solidFill>
                          <a:srgbClr val="002060"/>
                        </a:solidFill>
                        <a:latin typeface="Cambria Math" panose="02040503050406030204" pitchFamily="18" charset="0"/>
                      </a:rPr>
                      <m:t>𝑷</m:t>
                    </m:r>
                    <m:d>
                      <m:dPr>
                        <m:ctrlPr>
                          <a:rPr lang="en-US" altLang="zh-CN" b="1" i="1" smtClean="0">
                            <a:solidFill>
                              <a:srgbClr val="002060"/>
                            </a:solidFill>
                            <a:latin typeface="Cambria Math" panose="02040503050406030204" pitchFamily="18" charset="0"/>
                          </a:rPr>
                        </m:ctrlPr>
                      </m:dPr>
                      <m:e>
                        <m:r>
                          <a:rPr lang="en-US" altLang="zh-CN" b="1" i="1" smtClean="0">
                            <a:solidFill>
                              <a:srgbClr val="002060"/>
                            </a:solidFill>
                            <a:latin typeface="Cambria Math" panose="02040503050406030204" pitchFamily="18" charset="0"/>
                          </a:rPr>
                          <m:t>𝒏</m:t>
                        </m:r>
                      </m:e>
                    </m:d>
                  </m:oMath>
                </a14:m>
                <a:r>
                  <a:rPr lang="zh-CN" altLang="en-US" b="1">
                    <a:solidFill>
                      <a:srgbClr val="002060"/>
                    </a:solidFill>
                  </a:rPr>
                  <a:t>是：</a:t>
                </a:r>
                <a14:m>
                  <m:oMath xmlns:m="http://schemas.openxmlformats.org/officeDocument/2006/math">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𝒙</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𝒚</m:t>
                    </m:r>
                    <m:d>
                      <m:dPr>
                        <m:ctrlPr>
                          <a:rPr lang="en-US" altLang="zh-CN" b="1" i="1" smtClean="0">
                            <a:solidFill>
                              <a:srgbClr val="002060"/>
                            </a:solidFill>
                            <a:latin typeface="Cambria Math" panose="02040503050406030204" pitchFamily="18" charset="0"/>
                          </a:rPr>
                        </m:ctrlPr>
                      </m:dPr>
                      <m:e>
                        <m:r>
                          <a:rPr lang="en-US" altLang="zh-CN" b="1" i="1" smtClean="0">
                            <a:solidFill>
                              <a:srgbClr val="002060"/>
                            </a:solidFill>
                            <a:latin typeface="Cambria Math" panose="02040503050406030204" pitchFamily="18" charset="0"/>
                          </a:rPr>
                          <m:t>𝒙</m:t>
                        </m:r>
                        <m:r>
                          <a:rPr lang="en-US" altLang="zh-CN" b="1" i="1" smtClean="0">
                            <a:solidFill>
                              <a:srgbClr val="002060"/>
                            </a:solidFill>
                            <a:latin typeface="Cambria Math" panose="02040503050406030204" pitchFamily="18" charset="0"/>
                          </a:rPr>
                          <m:t>&gt;</m:t>
                        </m:r>
                        <m:r>
                          <a:rPr lang="en-US" altLang="zh-CN" b="1" i="1" smtClean="0">
                            <a:solidFill>
                              <a:srgbClr val="002060"/>
                            </a:solidFill>
                            <a:latin typeface="Cambria Math" panose="02040503050406030204" pitchFamily="18" charset="0"/>
                          </a:rPr>
                          <m:t>𝟎</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𝒚</m:t>
                        </m:r>
                        <m:r>
                          <a:rPr lang="en-US" altLang="zh-CN" b="1" i="1" smtClean="0">
                            <a:solidFill>
                              <a:srgbClr val="002060"/>
                            </a:solidFill>
                            <a:latin typeface="Cambria Math" panose="02040503050406030204" pitchFamily="18" charset="0"/>
                          </a:rPr>
                          <m:t>&gt;</m:t>
                        </m:r>
                        <m:r>
                          <a:rPr lang="en-US" altLang="zh-CN" b="1" i="1" smtClean="0">
                            <a:solidFill>
                              <a:srgbClr val="002060"/>
                            </a:solidFill>
                            <a:latin typeface="Cambria Math" panose="02040503050406030204" pitchFamily="18" charset="0"/>
                          </a:rPr>
                          <m:t>𝟎</m:t>
                        </m:r>
                        <m:r>
                          <a:rPr lang="en-US" altLang="zh-CN" b="1" i="1" smtClean="0">
                            <a:solidFill>
                              <a:srgbClr val="002060"/>
                            </a:solidFill>
                            <a:latin typeface="Cambria Math" panose="02040503050406030204" pitchFamily="18" charset="0"/>
                          </a:rPr>
                          <m:t>∧</m:t>
                        </m:r>
                        <m:func>
                          <m:funcPr>
                            <m:ctrlPr>
                              <a:rPr lang="en-US" altLang="zh-CN" b="1" i="1" smtClean="0">
                                <a:solidFill>
                                  <a:srgbClr val="002060"/>
                                </a:solidFill>
                                <a:latin typeface="Cambria Math" panose="02040503050406030204" pitchFamily="18" charset="0"/>
                              </a:rPr>
                            </m:ctrlPr>
                          </m:funcPr>
                          <m:fName>
                            <m:r>
                              <a:rPr lang="en-US" altLang="zh-CN" b="1" i="0" smtClean="0">
                                <a:solidFill>
                                  <a:srgbClr val="002060"/>
                                </a:solidFill>
                                <a:latin typeface="Cambria Math" panose="02040503050406030204" pitchFamily="18" charset="0"/>
                              </a:rPr>
                              <m:t>𝐦𝐚𝐱</m:t>
                            </m:r>
                          </m:fName>
                          <m:e>
                            <m:d>
                              <m:dPr>
                                <m:ctrlPr>
                                  <a:rPr lang="en-US" altLang="zh-CN" b="1" i="1" smtClean="0">
                                    <a:solidFill>
                                      <a:srgbClr val="002060"/>
                                    </a:solidFill>
                                    <a:latin typeface="Cambria Math" panose="02040503050406030204" pitchFamily="18" charset="0"/>
                                  </a:rPr>
                                </m:ctrlPr>
                              </m:dPr>
                              <m:e>
                                <m:r>
                                  <a:rPr lang="en-US" altLang="zh-CN" b="1" i="1" smtClean="0">
                                    <a:solidFill>
                                      <a:srgbClr val="002060"/>
                                    </a:solidFill>
                                    <a:latin typeface="Cambria Math" panose="02040503050406030204" pitchFamily="18" charset="0"/>
                                  </a:rPr>
                                  <m:t>𝒙</m:t>
                                </m:r>
                                <m:r>
                                  <a:rPr lang="en-US" altLang="zh-CN" b="1" i="1" smtClean="0">
                                    <a:solidFill>
                                      <a:srgbClr val="002060"/>
                                    </a:solidFill>
                                    <a:latin typeface="Cambria Math" panose="02040503050406030204" pitchFamily="18" charset="0"/>
                                  </a:rPr>
                                  <m:t>, </m:t>
                                </m:r>
                                <m:r>
                                  <a:rPr lang="en-US" altLang="zh-CN" b="1" i="1" smtClean="0">
                                    <a:solidFill>
                                      <a:srgbClr val="002060"/>
                                    </a:solidFill>
                                    <a:latin typeface="Cambria Math" panose="02040503050406030204" pitchFamily="18" charset="0"/>
                                  </a:rPr>
                                  <m:t>𝒚</m:t>
                                </m:r>
                              </m:e>
                            </m:d>
                          </m:e>
                        </m:func>
                        <m:r>
                          <a:rPr lang="en-US" altLang="zh-CN" b="1" i="1" smtClean="0">
                            <a:solidFill>
                              <a:srgbClr val="002060"/>
                            </a:solidFill>
                            <a:latin typeface="Cambria Math" panose="02040503050406030204" pitchFamily="18" charset="0"/>
                          </a:rPr>
                          <m:t>= </m:t>
                        </m:r>
                        <m:r>
                          <a:rPr lang="en-US" altLang="zh-CN" b="1" i="1" smtClean="0">
                            <a:solidFill>
                              <a:srgbClr val="002060"/>
                            </a:solidFill>
                            <a:latin typeface="Cambria Math" panose="02040503050406030204" pitchFamily="18" charset="0"/>
                          </a:rPr>
                          <m:t>𝒏</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𝒙</m:t>
                        </m:r>
                        <m:r>
                          <a:rPr lang="en-US" altLang="zh-CN" b="1" i="1" smtClean="0">
                            <a:solidFill>
                              <a:srgbClr val="002060"/>
                            </a:solidFill>
                            <a:latin typeface="Cambria Math" panose="02040503050406030204" pitchFamily="18" charset="0"/>
                          </a:rPr>
                          <m:t>=</m:t>
                        </m:r>
                        <m:r>
                          <a:rPr lang="en-US" altLang="zh-CN" b="1" i="1" smtClean="0">
                            <a:solidFill>
                              <a:srgbClr val="002060"/>
                            </a:solidFill>
                            <a:latin typeface="Cambria Math" panose="02040503050406030204" pitchFamily="18" charset="0"/>
                          </a:rPr>
                          <m:t>𝒚</m:t>
                        </m:r>
                      </m:e>
                    </m:d>
                  </m:oMath>
                </a14:m>
                <a:endParaRPr lang="zh-CN" altLang="en-US" b="1">
                  <a:solidFill>
                    <a:srgbClr val="002060"/>
                  </a:solidFill>
                </a:endParaRPr>
              </a:p>
            </p:txBody>
          </p:sp>
        </mc:Choice>
        <mc:Fallback xmlns="">
          <p:sp>
            <p:nvSpPr>
              <p:cNvPr id="6" name="文本框 5">
                <a:extLst>
                  <a:ext uri="{FF2B5EF4-FFF2-40B4-BE49-F238E27FC236}">
                    <a16:creationId xmlns:a16="http://schemas.microsoft.com/office/drawing/2014/main" id="{46983FA1-86CA-4541-9C75-3A94E81CEE57}"/>
                  </a:ext>
                </a:extLst>
              </p:cNvPr>
              <p:cNvSpPr txBox="1">
                <a:spLocks noRot="1" noChangeAspect="1" noMove="1" noResize="1" noEditPoints="1" noAdjustHandles="1" noChangeArrowheads="1" noChangeShapeType="1" noTextEdit="1"/>
              </p:cNvSpPr>
              <p:nvPr/>
            </p:nvSpPr>
            <p:spPr>
              <a:xfrm>
                <a:off x="672639" y="4453527"/>
                <a:ext cx="5992938" cy="369332"/>
              </a:xfrm>
              <a:prstGeom prst="rect">
                <a:avLst/>
              </a:prstGeom>
              <a:blipFill>
                <a:blip r:embed="rId5"/>
                <a:stretch>
                  <a:fillRect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CD28BA7-63E4-4998-BD34-57C6FA508CA4}"/>
                  </a:ext>
                </a:extLst>
              </p:cNvPr>
              <p:cNvSpPr txBox="1"/>
              <p:nvPr/>
            </p:nvSpPr>
            <p:spPr>
              <a:xfrm>
                <a:off x="1001560" y="4922662"/>
                <a:ext cx="5335097" cy="1000274"/>
              </a:xfrm>
              <a:prstGeom prst="rect">
                <a:avLst/>
              </a:prstGeom>
              <a:solidFill>
                <a:schemeClr val="accent2">
                  <a:lumMod val="20000"/>
                  <a:lumOff val="80000"/>
                  <a:alpha val="50000"/>
                </a:schemeClr>
              </a:solidFill>
            </p:spPr>
            <p:txBody>
              <a:bodyPr wrap="square" rtlCol="0">
                <a:spAutoFit/>
              </a:bodyPr>
              <a:lstStyle/>
              <a:p>
                <a:pPr algn="ctr">
                  <a:spcAft>
                    <a:spcPts val="600"/>
                  </a:spcAft>
                </a:pPr>
                <a:r>
                  <a:rPr lang="zh-CN" altLang="en-US" b="1">
                    <a:solidFill>
                      <a:srgbClr val="C00000"/>
                    </a:solidFill>
                    <a:latin typeface="Cambria Math" panose="02040503050406030204" pitchFamily="18" charset="0"/>
                  </a:rPr>
                  <a:t>归纳步要证明</a:t>
                </a:r>
                <a:endParaRPr lang="en-US" altLang="zh-CN" b="1">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𝒙</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𝒚</m:t>
                      </m:r>
                      <m:d>
                        <m:dPr>
                          <m:ctrlPr>
                            <a:rPr lang="en-US" altLang="zh-CN" b="1" i="1">
                              <a:solidFill>
                                <a:schemeClr val="accent2">
                                  <a:lumMod val="50000"/>
                                </a:schemeClr>
                              </a:solidFill>
                              <a:latin typeface="Cambria Math" panose="02040503050406030204" pitchFamily="18" charset="0"/>
                            </a:rPr>
                          </m:ctrlPr>
                        </m:dPr>
                        <m:e>
                          <m:r>
                            <a:rPr lang="en-US" altLang="zh-CN" b="1" i="1">
                              <a:solidFill>
                                <a:schemeClr val="accent2">
                                  <a:lumMod val="50000"/>
                                </a:schemeClr>
                              </a:solidFill>
                              <a:latin typeface="Cambria Math" panose="02040503050406030204" pitchFamily="18" charset="0"/>
                            </a:rPr>
                            <m:t>𝒙</m:t>
                          </m:r>
                          <m:r>
                            <a:rPr lang="en-US" altLang="zh-CN" b="1" i="1">
                              <a:solidFill>
                                <a:schemeClr val="accent2">
                                  <a:lumMod val="50000"/>
                                </a:schemeClr>
                              </a:solidFill>
                              <a:latin typeface="Cambria Math" panose="02040503050406030204" pitchFamily="18" charset="0"/>
                            </a:rPr>
                            <m:t>&gt;</m:t>
                          </m:r>
                          <m:r>
                            <a:rPr lang="en-US" altLang="zh-CN" b="1" i="1">
                              <a:solidFill>
                                <a:schemeClr val="accent2">
                                  <a:lumMod val="50000"/>
                                </a:schemeClr>
                              </a:solidFill>
                              <a:latin typeface="Cambria Math" panose="02040503050406030204" pitchFamily="18" charset="0"/>
                            </a:rPr>
                            <m:t>𝟎</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𝒚</m:t>
                          </m:r>
                          <m:r>
                            <a:rPr lang="en-US" altLang="zh-CN" b="1" i="1">
                              <a:solidFill>
                                <a:schemeClr val="accent2">
                                  <a:lumMod val="50000"/>
                                </a:schemeClr>
                              </a:solidFill>
                              <a:latin typeface="Cambria Math" panose="02040503050406030204" pitchFamily="18" charset="0"/>
                            </a:rPr>
                            <m:t>&gt;</m:t>
                          </m:r>
                          <m:r>
                            <a:rPr lang="en-US" altLang="zh-CN" b="1" i="1">
                              <a:solidFill>
                                <a:schemeClr val="accent2">
                                  <a:lumMod val="50000"/>
                                </a:schemeClr>
                              </a:solidFill>
                              <a:latin typeface="Cambria Math" panose="02040503050406030204" pitchFamily="18" charset="0"/>
                            </a:rPr>
                            <m:t>𝟎</m:t>
                          </m:r>
                          <m:r>
                            <a:rPr lang="en-US" altLang="zh-CN" b="1" i="1">
                              <a:solidFill>
                                <a:schemeClr val="accent2">
                                  <a:lumMod val="50000"/>
                                </a:schemeClr>
                              </a:solidFill>
                              <a:latin typeface="Cambria Math" panose="02040503050406030204" pitchFamily="18" charset="0"/>
                            </a:rPr>
                            <m:t>∧</m:t>
                          </m:r>
                          <m:func>
                            <m:funcPr>
                              <m:ctrlPr>
                                <a:rPr lang="en-US" altLang="zh-CN" b="1" i="1">
                                  <a:solidFill>
                                    <a:schemeClr val="accent2">
                                      <a:lumMod val="50000"/>
                                    </a:schemeClr>
                                  </a:solidFill>
                                  <a:latin typeface="Cambria Math" panose="02040503050406030204" pitchFamily="18" charset="0"/>
                                </a:rPr>
                              </m:ctrlPr>
                            </m:funcPr>
                            <m:fName>
                              <m:r>
                                <a:rPr lang="en-US" altLang="zh-CN" b="1">
                                  <a:solidFill>
                                    <a:schemeClr val="accent2">
                                      <a:lumMod val="50000"/>
                                    </a:schemeClr>
                                  </a:solidFill>
                                  <a:latin typeface="Cambria Math" panose="02040503050406030204" pitchFamily="18" charset="0"/>
                                </a:rPr>
                                <m:t>𝐦𝐚𝐱</m:t>
                              </m:r>
                            </m:fName>
                            <m:e>
                              <m:d>
                                <m:dPr>
                                  <m:ctrlPr>
                                    <a:rPr lang="en-US" altLang="zh-CN" b="1" i="1">
                                      <a:solidFill>
                                        <a:schemeClr val="accent2">
                                          <a:lumMod val="50000"/>
                                        </a:schemeClr>
                                      </a:solidFill>
                                      <a:latin typeface="Cambria Math" panose="02040503050406030204" pitchFamily="18" charset="0"/>
                                    </a:rPr>
                                  </m:ctrlPr>
                                </m:dPr>
                                <m:e>
                                  <m:r>
                                    <a:rPr lang="en-US" altLang="zh-CN" b="1" i="1">
                                      <a:solidFill>
                                        <a:schemeClr val="accent2">
                                          <a:lumMod val="50000"/>
                                        </a:schemeClr>
                                      </a:solidFill>
                                      <a:latin typeface="Cambria Math" panose="02040503050406030204" pitchFamily="18" charset="0"/>
                                    </a:rPr>
                                    <m:t>𝒙</m:t>
                                  </m:r>
                                  <m:r>
                                    <a:rPr lang="en-US" altLang="zh-CN" b="1" i="1">
                                      <a:solidFill>
                                        <a:schemeClr val="accent2">
                                          <a:lumMod val="50000"/>
                                        </a:schemeClr>
                                      </a:solidFill>
                                      <a:latin typeface="Cambria Math" panose="02040503050406030204" pitchFamily="18" charset="0"/>
                                    </a:rPr>
                                    <m:t>, </m:t>
                                  </m:r>
                                  <m:r>
                                    <a:rPr lang="en-US" altLang="zh-CN" b="1" i="1">
                                      <a:solidFill>
                                        <a:schemeClr val="accent2">
                                          <a:lumMod val="50000"/>
                                        </a:schemeClr>
                                      </a:solidFill>
                                      <a:latin typeface="Cambria Math" panose="02040503050406030204" pitchFamily="18" charset="0"/>
                                    </a:rPr>
                                    <m:t>𝒚</m:t>
                                  </m:r>
                                </m:e>
                              </m:d>
                            </m:e>
                          </m:func>
                          <m:r>
                            <a:rPr lang="en-US" altLang="zh-CN" b="1" i="1">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𝒌</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𝒙</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𝒚</m:t>
                          </m:r>
                        </m:e>
                      </m:d>
                      <m:r>
                        <a:rPr lang="en-US" altLang="zh-CN" b="1" i="1" smtClean="0">
                          <a:solidFill>
                            <a:schemeClr val="accent2">
                              <a:lumMod val="50000"/>
                            </a:schemeClr>
                          </a:solidFill>
                          <a:latin typeface="Cambria Math" panose="02040503050406030204" pitchFamily="18" charset="0"/>
                        </a:rPr>
                        <m:t>→</m:t>
                      </m:r>
                    </m:oMath>
                  </m:oMathPara>
                </a14:m>
                <a:endParaRPr lang="en-US" altLang="zh-CN" b="1">
                  <a:solidFill>
                    <a:schemeClr val="accent2">
                      <a:lumMod val="50000"/>
                    </a:schemeClr>
                  </a:solidFill>
                </a:endParaRPr>
              </a:p>
              <a:p>
                <a:pPr/>
                <a14:m>
                  <m:oMathPara xmlns:m="http://schemas.openxmlformats.org/officeDocument/2006/math">
                    <m:oMathParaPr>
                      <m:jc m:val="centerGroup"/>
                    </m:oMathParaPr>
                    <m:oMath xmlns:m="http://schemas.openxmlformats.org/officeDocument/2006/math">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𝒙</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𝒚</m:t>
                      </m:r>
                      <m:d>
                        <m:dPr>
                          <m:ctrlPr>
                            <a:rPr lang="en-US" altLang="zh-CN" b="1" i="1">
                              <a:solidFill>
                                <a:schemeClr val="accent2">
                                  <a:lumMod val="50000"/>
                                </a:schemeClr>
                              </a:solidFill>
                              <a:latin typeface="Cambria Math" panose="02040503050406030204" pitchFamily="18" charset="0"/>
                            </a:rPr>
                          </m:ctrlPr>
                        </m:dPr>
                        <m:e>
                          <m:r>
                            <a:rPr lang="en-US" altLang="zh-CN" b="1" i="1">
                              <a:solidFill>
                                <a:schemeClr val="accent2">
                                  <a:lumMod val="50000"/>
                                </a:schemeClr>
                              </a:solidFill>
                              <a:latin typeface="Cambria Math" panose="02040503050406030204" pitchFamily="18" charset="0"/>
                            </a:rPr>
                            <m:t>𝒙</m:t>
                          </m:r>
                          <m:r>
                            <a:rPr lang="en-US" altLang="zh-CN" b="1" i="1">
                              <a:solidFill>
                                <a:schemeClr val="accent2">
                                  <a:lumMod val="50000"/>
                                </a:schemeClr>
                              </a:solidFill>
                              <a:latin typeface="Cambria Math" panose="02040503050406030204" pitchFamily="18" charset="0"/>
                            </a:rPr>
                            <m:t>&gt;</m:t>
                          </m:r>
                          <m:r>
                            <a:rPr lang="en-US" altLang="zh-CN" b="1" i="1">
                              <a:solidFill>
                                <a:schemeClr val="accent2">
                                  <a:lumMod val="50000"/>
                                </a:schemeClr>
                              </a:solidFill>
                              <a:latin typeface="Cambria Math" panose="02040503050406030204" pitchFamily="18" charset="0"/>
                            </a:rPr>
                            <m:t>𝟎</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𝒚</m:t>
                          </m:r>
                          <m:r>
                            <a:rPr lang="en-US" altLang="zh-CN" b="1" i="1">
                              <a:solidFill>
                                <a:schemeClr val="accent2">
                                  <a:lumMod val="50000"/>
                                </a:schemeClr>
                              </a:solidFill>
                              <a:latin typeface="Cambria Math" panose="02040503050406030204" pitchFamily="18" charset="0"/>
                            </a:rPr>
                            <m:t>&gt;</m:t>
                          </m:r>
                          <m:r>
                            <a:rPr lang="en-US" altLang="zh-CN" b="1" i="1">
                              <a:solidFill>
                                <a:schemeClr val="accent2">
                                  <a:lumMod val="50000"/>
                                </a:schemeClr>
                              </a:solidFill>
                              <a:latin typeface="Cambria Math" panose="02040503050406030204" pitchFamily="18" charset="0"/>
                            </a:rPr>
                            <m:t>𝟎</m:t>
                          </m:r>
                          <m:r>
                            <a:rPr lang="en-US" altLang="zh-CN" b="1" i="1">
                              <a:solidFill>
                                <a:schemeClr val="accent2">
                                  <a:lumMod val="50000"/>
                                </a:schemeClr>
                              </a:solidFill>
                              <a:latin typeface="Cambria Math" panose="02040503050406030204" pitchFamily="18" charset="0"/>
                            </a:rPr>
                            <m:t>∧</m:t>
                          </m:r>
                          <m:func>
                            <m:funcPr>
                              <m:ctrlPr>
                                <a:rPr lang="en-US" altLang="zh-CN" b="1" i="1">
                                  <a:solidFill>
                                    <a:schemeClr val="accent2">
                                      <a:lumMod val="50000"/>
                                    </a:schemeClr>
                                  </a:solidFill>
                                  <a:latin typeface="Cambria Math" panose="02040503050406030204" pitchFamily="18" charset="0"/>
                                </a:rPr>
                              </m:ctrlPr>
                            </m:funcPr>
                            <m:fName>
                              <m:r>
                                <a:rPr lang="en-US" altLang="zh-CN" b="1">
                                  <a:solidFill>
                                    <a:schemeClr val="accent2">
                                      <a:lumMod val="50000"/>
                                    </a:schemeClr>
                                  </a:solidFill>
                                  <a:latin typeface="Cambria Math" panose="02040503050406030204" pitchFamily="18" charset="0"/>
                                </a:rPr>
                                <m:t>𝐦𝐚𝐱</m:t>
                              </m:r>
                            </m:fName>
                            <m:e>
                              <m:d>
                                <m:dPr>
                                  <m:ctrlPr>
                                    <a:rPr lang="en-US" altLang="zh-CN" b="1" i="1">
                                      <a:solidFill>
                                        <a:schemeClr val="accent2">
                                          <a:lumMod val="50000"/>
                                        </a:schemeClr>
                                      </a:solidFill>
                                      <a:latin typeface="Cambria Math" panose="02040503050406030204" pitchFamily="18" charset="0"/>
                                    </a:rPr>
                                  </m:ctrlPr>
                                </m:dPr>
                                <m:e>
                                  <m:r>
                                    <a:rPr lang="en-US" altLang="zh-CN" b="1" i="1">
                                      <a:solidFill>
                                        <a:schemeClr val="accent2">
                                          <a:lumMod val="50000"/>
                                        </a:schemeClr>
                                      </a:solidFill>
                                      <a:latin typeface="Cambria Math" panose="02040503050406030204" pitchFamily="18" charset="0"/>
                                    </a:rPr>
                                    <m:t>𝒙</m:t>
                                  </m:r>
                                  <m:r>
                                    <a:rPr lang="en-US" altLang="zh-CN" b="1" i="1">
                                      <a:solidFill>
                                        <a:schemeClr val="accent2">
                                          <a:lumMod val="50000"/>
                                        </a:schemeClr>
                                      </a:solidFill>
                                      <a:latin typeface="Cambria Math" panose="02040503050406030204" pitchFamily="18" charset="0"/>
                                    </a:rPr>
                                    <m:t>, </m:t>
                                  </m:r>
                                  <m:r>
                                    <a:rPr lang="en-US" altLang="zh-CN" b="1" i="1">
                                      <a:solidFill>
                                        <a:schemeClr val="accent2">
                                          <a:lumMod val="50000"/>
                                        </a:schemeClr>
                                      </a:solidFill>
                                      <a:latin typeface="Cambria Math" panose="02040503050406030204" pitchFamily="18" charset="0"/>
                                    </a:rPr>
                                    <m:t>𝒚</m:t>
                                  </m:r>
                                </m:e>
                              </m:d>
                            </m:e>
                          </m:func>
                          <m:r>
                            <a:rPr lang="en-US" altLang="zh-CN" b="1" i="1">
                              <a:solidFill>
                                <a:schemeClr val="accent2">
                                  <a:lumMod val="50000"/>
                                </a:schemeClr>
                              </a:solidFill>
                              <a:latin typeface="Cambria Math" panose="02040503050406030204" pitchFamily="18" charset="0"/>
                            </a:rPr>
                            <m:t>= </m:t>
                          </m:r>
                          <m:r>
                            <a:rPr lang="en-US" altLang="zh-CN" b="1" i="1" smtClean="0">
                              <a:solidFill>
                                <a:schemeClr val="accent2">
                                  <a:lumMod val="50000"/>
                                </a:schemeClr>
                              </a:solidFill>
                              <a:latin typeface="Cambria Math" panose="02040503050406030204" pitchFamily="18" charset="0"/>
                            </a:rPr>
                            <m:t>𝒌</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𝟏</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𝒙</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𝒚</m:t>
                          </m:r>
                        </m:e>
                      </m:d>
                    </m:oMath>
                  </m:oMathPara>
                </a14:m>
                <a:endParaRPr lang="zh-CN" altLang="en-US"/>
              </a:p>
            </p:txBody>
          </p:sp>
        </mc:Choice>
        <mc:Fallback xmlns="">
          <p:sp>
            <p:nvSpPr>
              <p:cNvPr id="11" name="文本框 10">
                <a:extLst>
                  <a:ext uri="{FF2B5EF4-FFF2-40B4-BE49-F238E27FC236}">
                    <a16:creationId xmlns:a16="http://schemas.microsoft.com/office/drawing/2014/main" id="{4CD28BA7-63E4-4998-BD34-57C6FA508CA4}"/>
                  </a:ext>
                </a:extLst>
              </p:cNvPr>
              <p:cNvSpPr txBox="1">
                <a:spLocks noRot="1" noChangeAspect="1" noMove="1" noResize="1" noEditPoints="1" noAdjustHandles="1" noChangeArrowheads="1" noChangeShapeType="1" noTextEdit="1"/>
              </p:cNvSpPr>
              <p:nvPr/>
            </p:nvSpPr>
            <p:spPr>
              <a:xfrm>
                <a:off x="1001560" y="4922662"/>
                <a:ext cx="5335097" cy="1000274"/>
              </a:xfrm>
              <a:prstGeom prst="rect">
                <a:avLst/>
              </a:prstGeom>
              <a:blipFill>
                <a:blip r:embed="rId6"/>
                <a:stretch>
                  <a:fillRect t="-3659" b="-1829"/>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A6BA560C-7DFB-4C76-BD7E-C0F0602A1A41}"/>
              </a:ext>
            </a:extLst>
          </p:cNvPr>
          <p:cNvGrpSpPr/>
          <p:nvPr/>
        </p:nvGrpSpPr>
        <p:grpSpPr>
          <a:xfrm>
            <a:off x="6860117" y="4425876"/>
            <a:ext cx="5008992" cy="1638142"/>
            <a:chOff x="7057470" y="4607028"/>
            <a:chExt cx="5008992" cy="1638142"/>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9309579-4AD0-443B-B31C-DBED156950F5}"/>
                    </a:ext>
                  </a:extLst>
                </p:cNvPr>
                <p:cNvSpPr txBox="1"/>
                <p:nvPr/>
              </p:nvSpPr>
              <p:spPr>
                <a:xfrm>
                  <a:off x="7057470" y="4622824"/>
                  <a:ext cx="1891296" cy="579133"/>
                </a:xfrm>
                <a:prstGeom prst="rect">
                  <a:avLst/>
                </a:prstGeom>
                <a:solidFill>
                  <a:schemeClr val="accent4">
                    <a:lumMod val="20000"/>
                    <a:lumOff val="80000"/>
                    <a:alpha val="50000"/>
                  </a:schemeClr>
                </a:solidFill>
              </p:spPr>
              <p:txBody>
                <a:bodyPr wrap="square" rtlCol="0">
                  <a:spAutoFit/>
                </a:bodyPr>
                <a:lstStyle/>
                <a:p>
                  <a:pPr algn="ctr"/>
                  <a14:m>
                    <m:oMath xmlns:m="http://schemas.openxmlformats.org/officeDocument/2006/math">
                      <m:r>
                        <a:rPr lang="en-US" altLang="zh-CN" sz="1600" b="1" i="1">
                          <a:solidFill>
                            <a:srgbClr val="002060"/>
                          </a:solidFill>
                          <a:latin typeface="Cambria Math" panose="02040503050406030204" pitchFamily="18" charset="0"/>
                        </a:rPr>
                        <m:t>𝒙</m:t>
                      </m:r>
                      <m:r>
                        <a:rPr lang="en-US" altLang="zh-CN" sz="1600" b="1" i="1">
                          <a:solidFill>
                            <a:srgbClr val="002060"/>
                          </a:solidFill>
                          <a:latin typeface="Cambria Math" panose="02040503050406030204" pitchFamily="18" charset="0"/>
                        </a:rPr>
                        <m:t>&gt;</m:t>
                      </m:r>
                      <m:r>
                        <a:rPr lang="en-US" altLang="zh-CN" sz="1600" b="1" i="1">
                          <a:solidFill>
                            <a:srgbClr val="002060"/>
                          </a:solidFill>
                          <a:latin typeface="Cambria Math" panose="02040503050406030204" pitchFamily="18" charset="0"/>
                        </a:rPr>
                        <m:t>𝟎</m:t>
                      </m:r>
                      <m:r>
                        <a:rPr lang="en-US" altLang="zh-CN" sz="1600" b="1" i="1">
                          <a:solidFill>
                            <a:srgbClr val="002060"/>
                          </a:solidFill>
                          <a:latin typeface="Cambria Math" panose="02040503050406030204" pitchFamily="18" charset="0"/>
                        </a:rPr>
                        <m:t>∧</m:t>
                      </m:r>
                      <m:r>
                        <a:rPr lang="en-US" altLang="zh-CN" sz="1600" b="1" i="1">
                          <a:solidFill>
                            <a:srgbClr val="002060"/>
                          </a:solidFill>
                          <a:latin typeface="Cambria Math" panose="02040503050406030204" pitchFamily="18" charset="0"/>
                        </a:rPr>
                        <m:t>𝒚</m:t>
                      </m:r>
                      <m:r>
                        <a:rPr lang="en-US" altLang="zh-CN" sz="1600" b="1" i="1">
                          <a:solidFill>
                            <a:srgbClr val="002060"/>
                          </a:solidFill>
                          <a:latin typeface="Cambria Math" panose="02040503050406030204" pitchFamily="18" charset="0"/>
                        </a:rPr>
                        <m:t>&gt;</m:t>
                      </m:r>
                      <m:r>
                        <a:rPr lang="en-US" altLang="zh-CN" sz="1600" b="1" i="1">
                          <a:solidFill>
                            <a:srgbClr val="002060"/>
                          </a:solidFill>
                          <a:latin typeface="Cambria Math" panose="02040503050406030204" pitchFamily="18" charset="0"/>
                        </a:rPr>
                        <m:t>𝟎</m:t>
                      </m:r>
                      <m:r>
                        <a:rPr lang="en-US" altLang="zh-CN" sz="1600" b="1" i="1">
                          <a:solidFill>
                            <a:srgbClr val="002060"/>
                          </a:solidFill>
                          <a:latin typeface="Cambria Math" panose="02040503050406030204" pitchFamily="18" charset="0"/>
                        </a:rPr>
                        <m:t>∧</m:t>
                      </m:r>
                      <m:func>
                        <m:funcPr>
                          <m:ctrlPr>
                            <a:rPr lang="en-US" altLang="zh-CN" sz="1600" b="1" i="1">
                              <a:solidFill>
                                <a:srgbClr val="002060"/>
                              </a:solidFill>
                              <a:latin typeface="Cambria Math" panose="02040503050406030204" pitchFamily="18" charset="0"/>
                            </a:rPr>
                          </m:ctrlPr>
                        </m:funcPr>
                        <m:fName>
                          <m:r>
                            <a:rPr lang="en-US" altLang="zh-CN" sz="1600" b="1">
                              <a:solidFill>
                                <a:srgbClr val="002060"/>
                              </a:solidFill>
                              <a:latin typeface="Cambria Math" panose="02040503050406030204" pitchFamily="18" charset="0"/>
                            </a:rPr>
                            <m:t>𝐦𝐚𝐱</m:t>
                          </m:r>
                        </m:fName>
                        <m:e>
                          <m:d>
                            <m:dPr>
                              <m:ctrlPr>
                                <a:rPr lang="en-US" altLang="zh-CN" sz="1600" b="1" i="1">
                                  <a:solidFill>
                                    <a:srgbClr val="002060"/>
                                  </a:solidFill>
                                  <a:latin typeface="Cambria Math" panose="02040503050406030204" pitchFamily="18" charset="0"/>
                                </a:rPr>
                              </m:ctrlPr>
                            </m:dPr>
                            <m:e>
                              <m:r>
                                <a:rPr lang="en-US" altLang="zh-CN" sz="1600" b="1" i="1">
                                  <a:solidFill>
                                    <a:srgbClr val="002060"/>
                                  </a:solidFill>
                                  <a:latin typeface="Cambria Math" panose="02040503050406030204" pitchFamily="18" charset="0"/>
                                </a:rPr>
                                <m:t>𝒙</m:t>
                              </m:r>
                              <m:r>
                                <a:rPr lang="en-US" altLang="zh-CN" sz="1600" b="1" i="1">
                                  <a:solidFill>
                                    <a:srgbClr val="002060"/>
                                  </a:solidFill>
                                  <a:latin typeface="Cambria Math" panose="02040503050406030204" pitchFamily="18" charset="0"/>
                                </a:rPr>
                                <m:t>, </m:t>
                              </m:r>
                              <m:r>
                                <a:rPr lang="en-US" altLang="zh-CN" sz="1600" b="1" i="1">
                                  <a:solidFill>
                                    <a:srgbClr val="002060"/>
                                  </a:solidFill>
                                  <a:latin typeface="Cambria Math" panose="02040503050406030204" pitchFamily="18" charset="0"/>
                                </a:rPr>
                                <m:t>𝒚</m:t>
                              </m:r>
                            </m:e>
                          </m:d>
                        </m:e>
                      </m:func>
                    </m:oMath>
                  </a14:m>
                  <a:r>
                    <a:rPr lang="en-US" altLang="zh-CN" sz="1600" b="1">
                      <a:solidFill>
                        <a:srgbClr val="002060"/>
                      </a:solidFill>
                    </a:rPr>
                    <a:t> </a:t>
                  </a:r>
                  <a14:m>
                    <m:oMath xmlns:m="http://schemas.openxmlformats.org/officeDocument/2006/math">
                      <m:r>
                        <a:rPr lang="en-US" altLang="zh-CN" sz="1600" b="1" i="1">
                          <a:solidFill>
                            <a:srgbClr val="002060"/>
                          </a:solidFill>
                          <a:latin typeface="Cambria Math" panose="02040503050406030204" pitchFamily="18" charset="0"/>
                        </a:rPr>
                        <m:t>= </m:t>
                      </m:r>
                      <m:r>
                        <a:rPr lang="en-US" altLang="zh-CN" sz="1600" b="1" i="1">
                          <a:solidFill>
                            <a:srgbClr val="002060"/>
                          </a:solidFill>
                          <a:latin typeface="Cambria Math" panose="02040503050406030204" pitchFamily="18" charset="0"/>
                        </a:rPr>
                        <m:t>𝒌</m:t>
                      </m:r>
                      <m:r>
                        <a:rPr lang="en-US" altLang="zh-CN" sz="1600" b="1" i="1">
                          <a:solidFill>
                            <a:srgbClr val="002060"/>
                          </a:solidFill>
                          <a:latin typeface="Cambria Math" panose="02040503050406030204" pitchFamily="18" charset="0"/>
                        </a:rPr>
                        <m:t>+</m:t>
                      </m:r>
                      <m:r>
                        <a:rPr lang="en-US" altLang="zh-CN" sz="1600" b="1" i="1">
                          <a:solidFill>
                            <a:srgbClr val="002060"/>
                          </a:solidFill>
                          <a:latin typeface="Cambria Math" panose="02040503050406030204" pitchFamily="18" charset="0"/>
                        </a:rPr>
                        <m:t>𝟏</m:t>
                      </m:r>
                    </m:oMath>
                  </a14:m>
                  <a:endParaRPr lang="zh-CN" altLang="en-US" sz="1600"/>
                </a:p>
              </p:txBody>
            </p:sp>
          </mc:Choice>
          <mc:Fallback xmlns="">
            <p:sp>
              <p:nvSpPr>
                <p:cNvPr id="12" name="文本框 11">
                  <a:extLst>
                    <a:ext uri="{FF2B5EF4-FFF2-40B4-BE49-F238E27FC236}">
                      <a16:creationId xmlns:a16="http://schemas.microsoft.com/office/drawing/2014/main" id="{29309579-4AD0-443B-B31C-DBED156950F5}"/>
                    </a:ext>
                  </a:extLst>
                </p:cNvPr>
                <p:cNvSpPr txBox="1">
                  <a:spLocks noRot="1" noChangeAspect="1" noMove="1" noResize="1" noEditPoints="1" noAdjustHandles="1" noChangeArrowheads="1" noChangeShapeType="1" noTextEdit="1"/>
                </p:cNvSpPr>
                <p:nvPr/>
              </p:nvSpPr>
              <p:spPr>
                <a:xfrm>
                  <a:off x="7057470" y="4622824"/>
                  <a:ext cx="1891296" cy="579133"/>
                </a:xfrm>
                <a:prstGeom prst="rect">
                  <a:avLst/>
                </a:prstGeom>
                <a:blipFill>
                  <a:blip r:embed="rId7"/>
                  <a:stretch>
                    <a:fillRect b="-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6348820-40D3-4316-8501-236E35D918C5}"/>
                    </a:ext>
                  </a:extLst>
                </p:cNvPr>
                <p:cNvSpPr txBox="1"/>
                <p:nvPr/>
              </p:nvSpPr>
              <p:spPr>
                <a:xfrm>
                  <a:off x="9222357" y="4607028"/>
                  <a:ext cx="1490011" cy="605294"/>
                </a:xfrm>
                <a:prstGeom prst="rect">
                  <a:avLst/>
                </a:prstGeom>
                <a:solidFill>
                  <a:schemeClr val="accent4">
                    <a:lumMod val="20000"/>
                    <a:lumOff val="80000"/>
                    <a:alpha val="50000"/>
                  </a:schemeClr>
                </a:solidFill>
              </p:spPr>
              <p:txBody>
                <a:bodyPr wrap="square" rtlCol="0">
                  <a:spAutoFit/>
                </a:bodyPr>
                <a:lstStyle/>
                <a:p>
                  <a:pPr algn="ctr">
                    <a:lnSpc>
                      <a:spcPts val="2000"/>
                    </a:lnSpc>
                  </a:pPr>
                  <a14:m>
                    <m:oMath xmlns:m="http://schemas.openxmlformats.org/officeDocument/2006/math">
                      <m:func>
                        <m:funcPr>
                          <m:ctrlPr>
                            <a:rPr lang="en-US" altLang="zh-CN" sz="1600" b="1" i="1" smtClean="0">
                              <a:solidFill>
                                <a:srgbClr val="002060"/>
                              </a:solidFill>
                              <a:latin typeface="Cambria Math" panose="02040503050406030204" pitchFamily="18" charset="0"/>
                            </a:rPr>
                          </m:ctrlPr>
                        </m:funcPr>
                        <m:fName>
                          <m:r>
                            <a:rPr lang="en-US" altLang="zh-CN" sz="1600" b="1">
                              <a:solidFill>
                                <a:srgbClr val="002060"/>
                              </a:solidFill>
                              <a:latin typeface="Cambria Math" panose="02040503050406030204" pitchFamily="18" charset="0"/>
                            </a:rPr>
                            <m:t>𝐦𝐚𝐱</m:t>
                          </m:r>
                        </m:fName>
                        <m:e>
                          <m:d>
                            <m:dPr>
                              <m:ctrlPr>
                                <a:rPr lang="en-US" altLang="zh-CN" sz="1600" b="1" i="1">
                                  <a:solidFill>
                                    <a:srgbClr val="002060"/>
                                  </a:solidFill>
                                  <a:latin typeface="Cambria Math" panose="02040503050406030204" pitchFamily="18" charset="0"/>
                                </a:rPr>
                              </m:ctrlPr>
                            </m:dPr>
                            <m:e>
                              <m:r>
                                <a:rPr lang="en-US" altLang="zh-CN" sz="1600" b="1" i="1">
                                  <a:solidFill>
                                    <a:srgbClr val="002060"/>
                                  </a:solidFill>
                                  <a:latin typeface="Cambria Math" panose="02040503050406030204" pitchFamily="18" charset="0"/>
                                </a:rPr>
                                <m:t>𝒙</m:t>
                              </m:r>
                              <m:r>
                                <a:rPr lang="en-US" altLang="zh-CN" sz="1600" b="1" i="1" smtClean="0">
                                  <a:solidFill>
                                    <a:srgbClr val="002060"/>
                                  </a:solidFill>
                                  <a:latin typeface="Cambria Math" panose="02040503050406030204" pitchFamily="18" charset="0"/>
                                </a:rPr>
                                <m:t>−</m:t>
                              </m:r>
                              <m:r>
                                <a:rPr lang="en-US" altLang="zh-CN" sz="1600" b="1" i="1" smtClean="0">
                                  <a:solidFill>
                                    <a:srgbClr val="002060"/>
                                  </a:solidFill>
                                  <a:latin typeface="Cambria Math" panose="02040503050406030204" pitchFamily="18" charset="0"/>
                                </a:rPr>
                                <m:t>𝟏</m:t>
                              </m:r>
                              <m:r>
                                <a:rPr lang="en-US" altLang="zh-CN" sz="1600" b="1" i="1">
                                  <a:solidFill>
                                    <a:srgbClr val="002060"/>
                                  </a:solidFill>
                                  <a:latin typeface="Cambria Math" panose="02040503050406030204" pitchFamily="18" charset="0"/>
                                </a:rPr>
                                <m:t>, </m:t>
                              </m:r>
                              <m:r>
                                <a:rPr lang="en-US" altLang="zh-CN" sz="1600" b="1" i="1">
                                  <a:solidFill>
                                    <a:srgbClr val="002060"/>
                                  </a:solidFill>
                                  <a:latin typeface="Cambria Math" panose="02040503050406030204" pitchFamily="18" charset="0"/>
                                </a:rPr>
                                <m:t>𝒚</m:t>
                              </m:r>
                              <m:r>
                                <a:rPr lang="en-US" altLang="zh-CN" sz="1600" b="1" i="1" smtClean="0">
                                  <a:solidFill>
                                    <a:srgbClr val="002060"/>
                                  </a:solidFill>
                                  <a:latin typeface="Cambria Math" panose="02040503050406030204" pitchFamily="18" charset="0"/>
                                </a:rPr>
                                <m:t>−</m:t>
                              </m:r>
                              <m:r>
                                <a:rPr lang="en-US" altLang="zh-CN" sz="1600" b="1" i="1" smtClean="0">
                                  <a:solidFill>
                                    <a:srgbClr val="002060"/>
                                  </a:solidFill>
                                  <a:latin typeface="Cambria Math" panose="02040503050406030204" pitchFamily="18" charset="0"/>
                                </a:rPr>
                                <m:t>𝟏</m:t>
                              </m:r>
                            </m:e>
                          </m:d>
                        </m:e>
                      </m:func>
                    </m:oMath>
                  </a14:m>
                  <a:r>
                    <a:rPr lang="en-US" altLang="zh-CN" b="1">
                      <a:solidFill>
                        <a:srgbClr val="002060"/>
                      </a:solidFill>
                    </a:rPr>
                    <a:t> </a:t>
                  </a:r>
                  <a14:m>
                    <m:oMath xmlns:m="http://schemas.openxmlformats.org/officeDocument/2006/math">
                      <m:r>
                        <a:rPr lang="en-US" altLang="zh-CN" b="1" i="1">
                          <a:solidFill>
                            <a:srgbClr val="002060"/>
                          </a:solidFill>
                          <a:latin typeface="Cambria Math" panose="02040503050406030204" pitchFamily="18" charset="0"/>
                        </a:rPr>
                        <m:t>=</m:t>
                      </m:r>
                      <m:r>
                        <a:rPr lang="en-US" altLang="zh-CN" b="1" i="1">
                          <a:solidFill>
                            <a:srgbClr val="002060"/>
                          </a:solidFill>
                          <a:latin typeface="Cambria Math" panose="02040503050406030204" pitchFamily="18" charset="0"/>
                        </a:rPr>
                        <m:t>𝒌</m:t>
                      </m:r>
                    </m:oMath>
                  </a14:m>
                  <a:endParaRPr lang="zh-CN" altLang="en-US"/>
                </a:p>
              </p:txBody>
            </p:sp>
          </mc:Choice>
          <mc:Fallback xmlns="">
            <p:sp>
              <p:nvSpPr>
                <p:cNvPr id="14" name="文本框 13">
                  <a:extLst>
                    <a:ext uri="{FF2B5EF4-FFF2-40B4-BE49-F238E27FC236}">
                      <a16:creationId xmlns:a16="http://schemas.microsoft.com/office/drawing/2014/main" id="{46348820-40D3-4316-8501-236E35D918C5}"/>
                    </a:ext>
                  </a:extLst>
                </p:cNvPr>
                <p:cNvSpPr txBox="1">
                  <a:spLocks noRot="1" noChangeAspect="1" noMove="1" noResize="1" noEditPoints="1" noAdjustHandles="1" noChangeArrowheads="1" noChangeShapeType="1" noTextEdit="1"/>
                </p:cNvSpPr>
                <p:nvPr/>
              </p:nvSpPr>
              <p:spPr>
                <a:xfrm>
                  <a:off x="9222357" y="4607028"/>
                  <a:ext cx="1490011" cy="605294"/>
                </a:xfrm>
                <a:prstGeom prst="rect">
                  <a:avLst/>
                </a:prstGeom>
                <a:blipFill>
                  <a:blip r:embed="rId8"/>
                  <a:stretch>
                    <a:fillRect t="-59596" b="-939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97C508D-BE02-4616-A70C-ED79B48924C6}"/>
                    </a:ext>
                  </a:extLst>
                </p:cNvPr>
                <p:cNvSpPr txBox="1"/>
                <p:nvPr/>
              </p:nvSpPr>
              <p:spPr>
                <a:xfrm>
                  <a:off x="8336019" y="5414173"/>
                  <a:ext cx="2418049" cy="830997"/>
                </a:xfrm>
                <a:prstGeom prst="rect">
                  <a:avLst/>
                </a:prstGeom>
                <a:solidFill>
                  <a:schemeClr val="accent4">
                    <a:lumMod val="20000"/>
                    <a:lumOff val="80000"/>
                    <a:alpha val="50000"/>
                  </a:schemeClr>
                </a:solidFill>
              </p:spPr>
              <p:txBody>
                <a:bodyPr wrap="square" rtlCol="0">
                  <a:spAutoFit/>
                </a:bodyPr>
                <a:lstStyle/>
                <a:p>
                  <a:pPr algn="r"/>
                  <a14:m>
                    <m:oMathPara xmlns:m="http://schemas.openxmlformats.org/officeDocument/2006/math">
                      <m:oMathParaPr>
                        <m:jc m:val="centerGroup"/>
                      </m:oMathParaPr>
                      <m:oMath xmlns:m="http://schemas.openxmlformats.org/officeDocument/2006/math">
                        <m:r>
                          <a:rPr lang="en-US" altLang="zh-CN" sz="1600" b="1" i="1" smtClean="0">
                            <a:solidFill>
                              <a:srgbClr val="002060"/>
                            </a:solidFill>
                            <a:latin typeface="Cambria Math" panose="02040503050406030204" pitchFamily="18" charset="0"/>
                          </a:rPr>
                          <m:t>𝒙</m:t>
                        </m:r>
                        <m:r>
                          <a:rPr lang="en-US" altLang="zh-CN" sz="1600" b="1" i="1" smtClean="0">
                            <a:solidFill>
                              <a:srgbClr val="002060"/>
                            </a:solidFill>
                            <a:latin typeface="Cambria Math" panose="02040503050406030204" pitchFamily="18" charset="0"/>
                          </a:rPr>
                          <m:t>−</m:t>
                        </m:r>
                        <m:r>
                          <a:rPr lang="en-US" altLang="zh-CN" sz="1600" b="1" i="1" smtClean="0">
                            <a:solidFill>
                              <a:srgbClr val="002060"/>
                            </a:solidFill>
                            <a:latin typeface="Cambria Math" panose="02040503050406030204" pitchFamily="18" charset="0"/>
                          </a:rPr>
                          <m:t>𝟏</m:t>
                        </m:r>
                        <m:r>
                          <a:rPr lang="en-US" altLang="zh-CN" sz="1600" b="1" i="1">
                            <a:solidFill>
                              <a:srgbClr val="002060"/>
                            </a:solidFill>
                            <a:latin typeface="Cambria Math" panose="02040503050406030204" pitchFamily="18" charset="0"/>
                          </a:rPr>
                          <m:t>&gt;</m:t>
                        </m:r>
                        <m:r>
                          <a:rPr lang="en-US" altLang="zh-CN" sz="1600" b="1" i="1">
                            <a:solidFill>
                              <a:srgbClr val="002060"/>
                            </a:solidFill>
                            <a:latin typeface="Cambria Math" panose="02040503050406030204" pitchFamily="18" charset="0"/>
                          </a:rPr>
                          <m:t>𝟎</m:t>
                        </m:r>
                        <m:r>
                          <a:rPr lang="en-US" altLang="zh-CN" sz="1600" b="1" i="1">
                            <a:solidFill>
                              <a:srgbClr val="002060"/>
                            </a:solidFill>
                            <a:latin typeface="Cambria Math" panose="02040503050406030204" pitchFamily="18" charset="0"/>
                          </a:rPr>
                          <m:t>∧</m:t>
                        </m:r>
                        <m:r>
                          <a:rPr lang="en-US" altLang="zh-CN" sz="1600" b="1" i="1">
                            <a:solidFill>
                              <a:srgbClr val="002060"/>
                            </a:solidFill>
                            <a:latin typeface="Cambria Math" panose="02040503050406030204" pitchFamily="18" charset="0"/>
                          </a:rPr>
                          <m:t>𝒚</m:t>
                        </m:r>
                        <m:r>
                          <a:rPr lang="en-US" altLang="zh-CN" sz="1600" b="1" i="1" smtClean="0">
                            <a:solidFill>
                              <a:srgbClr val="002060"/>
                            </a:solidFill>
                            <a:latin typeface="Cambria Math" panose="02040503050406030204" pitchFamily="18" charset="0"/>
                          </a:rPr>
                          <m:t>−</m:t>
                        </m:r>
                        <m:r>
                          <a:rPr lang="en-US" altLang="zh-CN" sz="1600" b="1" i="1" smtClean="0">
                            <a:solidFill>
                              <a:srgbClr val="002060"/>
                            </a:solidFill>
                            <a:latin typeface="Cambria Math" panose="02040503050406030204" pitchFamily="18" charset="0"/>
                          </a:rPr>
                          <m:t>𝟏</m:t>
                        </m:r>
                        <m:r>
                          <a:rPr lang="en-US" altLang="zh-CN" sz="1600" b="1" i="1">
                            <a:solidFill>
                              <a:srgbClr val="002060"/>
                            </a:solidFill>
                            <a:latin typeface="Cambria Math" panose="02040503050406030204" pitchFamily="18" charset="0"/>
                          </a:rPr>
                          <m:t>&gt;</m:t>
                        </m:r>
                        <m:r>
                          <a:rPr lang="en-US" altLang="zh-CN" sz="1600" b="1" i="1">
                            <a:solidFill>
                              <a:srgbClr val="002060"/>
                            </a:solidFill>
                            <a:latin typeface="Cambria Math" panose="02040503050406030204" pitchFamily="18" charset="0"/>
                          </a:rPr>
                          <m:t>𝟎</m:t>
                        </m:r>
                        <m:r>
                          <a:rPr lang="en-US" altLang="zh-CN" sz="1600" b="1" i="1">
                            <a:solidFill>
                              <a:srgbClr val="002060"/>
                            </a:solidFill>
                            <a:latin typeface="Cambria Math" panose="02040503050406030204" pitchFamily="18" charset="0"/>
                          </a:rPr>
                          <m:t>∧</m:t>
                        </m:r>
                      </m:oMath>
                    </m:oMathPara>
                  </a14:m>
                  <a:endParaRPr lang="en-US" altLang="zh-CN" sz="1600" b="1" i="1">
                    <a:solidFill>
                      <a:srgbClr val="002060"/>
                    </a:solidFill>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func>
                          <m:funcPr>
                            <m:ctrlPr>
                              <a:rPr lang="en-US" altLang="zh-CN" sz="1600" b="1" i="1">
                                <a:solidFill>
                                  <a:srgbClr val="002060"/>
                                </a:solidFill>
                                <a:latin typeface="Cambria Math" panose="02040503050406030204" pitchFamily="18" charset="0"/>
                              </a:rPr>
                            </m:ctrlPr>
                          </m:funcPr>
                          <m:fName>
                            <m:r>
                              <a:rPr lang="en-US" altLang="zh-CN" sz="1600" b="1">
                                <a:solidFill>
                                  <a:srgbClr val="002060"/>
                                </a:solidFill>
                                <a:latin typeface="Cambria Math" panose="02040503050406030204" pitchFamily="18" charset="0"/>
                              </a:rPr>
                              <m:t>𝐦𝐚𝐱</m:t>
                            </m:r>
                          </m:fName>
                          <m:e>
                            <m:d>
                              <m:dPr>
                                <m:ctrlPr>
                                  <a:rPr lang="en-US" altLang="zh-CN" sz="1600" b="1" i="1">
                                    <a:solidFill>
                                      <a:srgbClr val="002060"/>
                                    </a:solidFill>
                                    <a:latin typeface="Cambria Math" panose="02040503050406030204" pitchFamily="18" charset="0"/>
                                  </a:rPr>
                                </m:ctrlPr>
                              </m:dPr>
                              <m:e>
                                <m:r>
                                  <a:rPr lang="en-US" altLang="zh-CN" sz="1600" b="1" i="1">
                                    <a:solidFill>
                                      <a:srgbClr val="002060"/>
                                    </a:solidFill>
                                    <a:latin typeface="Cambria Math" panose="02040503050406030204" pitchFamily="18" charset="0"/>
                                  </a:rPr>
                                  <m:t>𝒙</m:t>
                                </m:r>
                                <m:r>
                                  <a:rPr lang="en-US" altLang="zh-CN" sz="1600" b="1" i="1" smtClean="0">
                                    <a:solidFill>
                                      <a:srgbClr val="002060"/>
                                    </a:solidFill>
                                    <a:latin typeface="Cambria Math" panose="02040503050406030204" pitchFamily="18" charset="0"/>
                                  </a:rPr>
                                  <m:t>−</m:t>
                                </m:r>
                                <m:r>
                                  <a:rPr lang="en-US" altLang="zh-CN" sz="1600" b="1" i="1" smtClean="0">
                                    <a:solidFill>
                                      <a:srgbClr val="002060"/>
                                    </a:solidFill>
                                    <a:latin typeface="Cambria Math" panose="02040503050406030204" pitchFamily="18" charset="0"/>
                                  </a:rPr>
                                  <m:t>𝟏</m:t>
                                </m:r>
                                <m:r>
                                  <a:rPr lang="en-US" altLang="zh-CN" sz="1600" b="1" i="1">
                                    <a:solidFill>
                                      <a:srgbClr val="002060"/>
                                    </a:solidFill>
                                    <a:latin typeface="Cambria Math" panose="02040503050406030204" pitchFamily="18" charset="0"/>
                                  </a:rPr>
                                  <m:t>, </m:t>
                                </m:r>
                                <m:r>
                                  <a:rPr lang="en-US" altLang="zh-CN" sz="1600" b="1" i="1">
                                    <a:solidFill>
                                      <a:srgbClr val="002060"/>
                                    </a:solidFill>
                                    <a:latin typeface="Cambria Math" panose="02040503050406030204" pitchFamily="18" charset="0"/>
                                  </a:rPr>
                                  <m:t>𝒚</m:t>
                                </m:r>
                                <m:r>
                                  <a:rPr lang="en-US" altLang="zh-CN" sz="1600" b="1" i="1" smtClean="0">
                                    <a:solidFill>
                                      <a:srgbClr val="002060"/>
                                    </a:solidFill>
                                    <a:latin typeface="Cambria Math" panose="02040503050406030204" pitchFamily="18" charset="0"/>
                                  </a:rPr>
                                  <m:t>−</m:t>
                                </m:r>
                                <m:r>
                                  <a:rPr lang="en-US" altLang="zh-CN" sz="1600" b="1" i="1" smtClean="0">
                                    <a:solidFill>
                                      <a:srgbClr val="002060"/>
                                    </a:solidFill>
                                    <a:latin typeface="Cambria Math" panose="02040503050406030204" pitchFamily="18" charset="0"/>
                                  </a:rPr>
                                  <m:t>𝟏</m:t>
                                </m:r>
                              </m:e>
                            </m:d>
                          </m:e>
                        </m:func>
                        <m:r>
                          <a:rPr lang="en-US" altLang="zh-CN" sz="1600" b="1" i="1">
                            <a:solidFill>
                              <a:srgbClr val="002060"/>
                            </a:solidFill>
                            <a:latin typeface="Cambria Math" panose="02040503050406030204" pitchFamily="18" charset="0"/>
                          </a:rPr>
                          <m:t>=</m:t>
                        </m:r>
                        <m:r>
                          <a:rPr lang="en-US" altLang="zh-CN" sz="1600" b="1" i="1">
                            <a:solidFill>
                              <a:srgbClr val="002060"/>
                            </a:solidFill>
                            <a:latin typeface="Cambria Math" panose="02040503050406030204" pitchFamily="18" charset="0"/>
                          </a:rPr>
                          <m:t>𝒌</m:t>
                        </m:r>
                        <m:r>
                          <a:rPr lang="en-US" altLang="zh-CN" sz="1600" b="1" i="1">
                            <a:solidFill>
                              <a:srgbClr val="002060"/>
                            </a:solidFill>
                            <a:latin typeface="Cambria Math" panose="02040503050406030204" pitchFamily="18" charset="0"/>
                          </a:rPr>
                          <m:t>→</m:t>
                        </m:r>
                      </m:oMath>
                    </m:oMathPara>
                  </a14:m>
                  <a:endParaRPr lang="en-US" altLang="zh-CN" sz="1600" b="1" i="1">
                    <a:solidFill>
                      <a:srgbClr val="002060"/>
                    </a:solidFill>
                    <a:latin typeface="Cambria Math" panose="02040503050406030204" pitchFamily="18" charset="0"/>
                  </a:endParaRPr>
                </a:p>
                <a:p>
                  <a:pPr algn="r"/>
                  <a14:m>
                    <m:oMathPara xmlns:m="http://schemas.openxmlformats.org/officeDocument/2006/math">
                      <m:oMathParaPr>
                        <m:jc m:val="centerGroup"/>
                      </m:oMathParaPr>
                      <m:oMath xmlns:m="http://schemas.openxmlformats.org/officeDocument/2006/math">
                        <m:r>
                          <a:rPr lang="en-US" altLang="zh-CN" sz="1600" b="1" i="1">
                            <a:solidFill>
                              <a:srgbClr val="002060"/>
                            </a:solidFill>
                            <a:latin typeface="Cambria Math" panose="02040503050406030204" pitchFamily="18" charset="0"/>
                          </a:rPr>
                          <m:t>𝒙</m:t>
                        </m:r>
                        <m:r>
                          <a:rPr lang="en-US" altLang="zh-CN" sz="1600" b="1" i="1" smtClean="0">
                            <a:solidFill>
                              <a:srgbClr val="002060"/>
                            </a:solidFill>
                            <a:latin typeface="Cambria Math" panose="02040503050406030204" pitchFamily="18" charset="0"/>
                          </a:rPr>
                          <m:t>−</m:t>
                        </m:r>
                        <m:r>
                          <a:rPr lang="en-US" altLang="zh-CN" sz="1600" b="1" i="1" smtClean="0">
                            <a:solidFill>
                              <a:srgbClr val="002060"/>
                            </a:solidFill>
                            <a:latin typeface="Cambria Math" panose="02040503050406030204" pitchFamily="18" charset="0"/>
                          </a:rPr>
                          <m:t>𝟏</m:t>
                        </m:r>
                        <m:r>
                          <a:rPr lang="en-US" altLang="zh-CN" sz="1600" b="1" i="1">
                            <a:solidFill>
                              <a:srgbClr val="002060"/>
                            </a:solidFill>
                            <a:latin typeface="Cambria Math" panose="02040503050406030204" pitchFamily="18" charset="0"/>
                          </a:rPr>
                          <m:t>=</m:t>
                        </m:r>
                        <m:r>
                          <a:rPr lang="en-US" altLang="zh-CN" sz="1600" b="1" i="1">
                            <a:solidFill>
                              <a:srgbClr val="002060"/>
                            </a:solidFill>
                            <a:latin typeface="Cambria Math" panose="02040503050406030204" pitchFamily="18" charset="0"/>
                          </a:rPr>
                          <m:t>𝒚</m:t>
                        </m:r>
                        <m:r>
                          <a:rPr lang="en-US" altLang="zh-CN" sz="1600" b="1" i="1" smtClean="0">
                            <a:solidFill>
                              <a:srgbClr val="002060"/>
                            </a:solidFill>
                            <a:latin typeface="Cambria Math" panose="02040503050406030204" pitchFamily="18" charset="0"/>
                          </a:rPr>
                          <m:t>−</m:t>
                        </m:r>
                        <m:r>
                          <a:rPr lang="en-US" altLang="zh-CN" sz="1600" b="1" i="1" smtClean="0">
                            <a:solidFill>
                              <a:srgbClr val="002060"/>
                            </a:solidFill>
                            <a:latin typeface="Cambria Math" panose="02040503050406030204" pitchFamily="18" charset="0"/>
                          </a:rPr>
                          <m:t>𝟏</m:t>
                        </m:r>
                      </m:oMath>
                    </m:oMathPara>
                  </a14:m>
                  <a:endParaRPr lang="zh-CN" altLang="en-US" sz="1600"/>
                </a:p>
              </p:txBody>
            </p:sp>
          </mc:Choice>
          <mc:Fallback xmlns="">
            <p:sp>
              <p:nvSpPr>
                <p:cNvPr id="15" name="文本框 14">
                  <a:extLst>
                    <a:ext uri="{FF2B5EF4-FFF2-40B4-BE49-F238E27FC236}">
                      <a16:creationId xmlns:a16="http://schemas.microsoft.com/office/drawing/2014/main" id="{697C508D-BE02-4616-A70C-ED79B48924C6}"/>
                    </a:ext>
                  </a:extLst>
                </p:cNvPr>
                <p:cNvSpPr txBox="1">
                  <a:spLocks noRot="1" noChangeAspect="1" noMove="1" noResize="1" noEditPoints="1" noAdjustHandles="1" noChangeArrowheads="1" noChangeShapeType="1" noTextEdit="1"/>
                </p:cNvSpPr>
                <p:nvPr/>
              </p:nvSpPr>
              <p:spPr>
                <a:xfrm>
                  <a:off x="8336019" y="5414173"/>
                  <a:ext cx="2418049" cy="830997"/>
                </a:xfrm>
                <a:prstGeom prst="rect">
                  <a:avLst/>
                </a:prstGeom>
                <a:blipFill>
                  <a:blip r:embed="rId9"/>
                  <a:stretch>
                    <a:fillRect b="-730"/>
                  </a:stretch>
                </a:blipFill>
              </p:spPr>
              <p:txBody>
                <a:bodyPr/>
                <a:lstStyle/>
                <a:p>
                  <a:r>
                    <a:rPr lang="zh-CN" altLang="en-US">
                      <a:noFill/>
                    </a:rPr>
                    <a:t> </a:t>
                  </a:r>
                </a:p>
              </p:txBody>
            </p:sp>
          </mc:Fallback>
        </mc:AlternateContent>
        <p:sp>
          <p:nvSpPr>
            <p:cNvPr id="16" name="箭头: 右 15">
              <a:extLst>
                <a:ext uri="{FF2B5EF4-FFF2-40B4-BE49-F238E27FC236}">
                  <a16:creationId xmlns:a16="http://schemas.microsoft.com/office/drawing/2014/main" id="{B1B54E26-FC3B-4220-A501-13FC07C4ED29}"/>
                </a:ext>
              </a:extLst>
            </p:cNvPr>
            <p:cNvSpPr/>
            <p:nvPr/>
          </p:nvSpPr>
          <p:spPr>
            <a:xfrm>
              <a:off x="8948766" y="4882054"/>
              <a:ext cx="273591" cy="104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3A610B0-4341-43A5-82B4-99D209D3C0B1}"/>
                    </a:ext>
                  </a:extLst>
                </p:cNvPr>
                <p:cNvSpPr txBox="1"/>
                <p:nvPr/>
              </p:nvSpPr>
              <p:spPr>
                <a:xfrm>
                  <a:off x="11184956" y="5053831"/>
                  <a:ext cx="881506" cy="579133"/>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1">
                            <a:solidFill>
                              <a:srgbClr val="002060"/>
                            </a:solidFill>
                            <a:latin typeface="Cambria Math" panose="02040503050406030204" pitchFamily="18" charset="0"/>
                          </a:rPr>
                          <m:t>𝒙</m:t>
                        </m:r>
                        <m:r>
                          <a:rPr lang="en-US" altLang="zh-CN" sz="1600" b="1" i="1">
                            <a:solidFill>
                              <a:srgbClr val="002060"/>
                            </a:solidFill>
                            <a:latin typeface="Cambria Math" panose="02040503050406030204" pitchFamily="18" charset="0"/>
                          </a:rPr>
                          <m:t>−</m:t>
                        </m:r>
                        <m:r>
                          <a:rPr lang="en-US" altLang="zh-CN" sz="1600" b="1" i="1">
                            <a:solidFill>
                              <a:srgbClr val="002060"/>
                            </a:solidFill>
                            <a:latin typeface="Cambria Math" panose="02040503050406030204" pitchFamily="18" charset="0"/>
                          </a:rPr>
                          <m:t>𝟏</m:t>
                        </m:r>
                        <m:r>
                          <a:rPr lang="en-US" altLang="zh-CN" sz="1600" b="1" i="1">
                            <a:solidFill>
                              <a:srgbClr val="002060"/>
                            </a:solidFill>
                            <a:latin typeface="Cambria Math" panose="02040503050406030204" pitchFamily="18" charset="0"/>
                          </a:rPr>
                          <m:t>=</m:t>
                        </m:r>
                        <m:r>
                          <a:rPr lang="en-US" altLang="zh-CN" sz="1600" b="1" i="1">
                            <a:solidFill>
                              <a:srgbClr val="002060"/>
                            </a:solidFill>
                            <a:latin typeface="Cambria Math" panose="02040503050406030204" pitchFamily="18" charset="0"/>
                          </a:rPr>
                          <m:t>𝒚</m:t>
                        </m:r>
                        <m:r>
                          <a:rPr lang="en-US" altLang="zh-CN" sz="1600" b="1" i="1">
                            <a:solidFill>
                              <a:srgbClr val="002060"/>
                            </a:solidFill>
                            <a:latin typeface="Cambria Math" panose="02040503050406030204" pitchFamily="18" charset="0"/>
                          </a:rPr>
                          <m:t>−</m:t>
                        </m:r>
                        <m:r>
                          <a:rPr lang="en-US" altLang="zh-CN" sz="1600" b="1" i="1">
                            <a:solidFill>
                              <a:srgbClr val="002060"/>
                            </a:solidFill>
                            <a:latin typeface="Cambria Math" panose="02040503050406030204" pitchFamily="18" charset="0"/>
                          </a:rPr>
                          <m:t>𝟏</m:t>
                        </m:r>
                      </m:oMath>
                    </m:oMathPara>
                  </a14:m>
                  <a:endParaRPr lang="zh-CN" altLang="en-US" sz="1600"/>
                </a:p>
              </p:txBody>
            </p:sp>
          </mc:Choice>
          <mc:Fallback xmlns="">
            <p:sp>
              <p:nvSpPr>
                <p:cNvPr id="18" name="文本框 17">
                  <a:extLst>
                    <a:ext uri="{FF2B5EF4-FFF2-40B4-BE49-F238E27FC236}">
                      <a16:creationId xmlns:a16="http://schemas.microsoft.com/office/drawing/2014/main" id="{A3A610B0-4341-43A5-82B4-99D209D3C0B1}"/>
                    </a:ext>
                  </a:extLst>
                </p:cNvPr>
                <p:cNvSpPr txBox="1">
                  <a:spLocks noRot="1" noChangeAspect="1" noMove="1" noResize="1" noEditPoints="1" noAdjustHandles="1" noChangeArrowheads="1" noChangeShapeType="1" noTextEdit="1"/>
                </p:cNvSpPr>
                <p:nvPr/>
              </p:nvSpPr>
              <p:spPr>
                <a:xfrm>
                  <a:off x="11184956" y="5053831"/>
                  <a:ext cx="881506" cy="579133"/>
                </a:xfrm>
                <a:prstGeom prst="rect">
                  <a:avLst/>
                </a:prstGeom>
                <a:blipFill>
                  <a:blip r:embed="rId10"/>
                  <a:stretch>
                    <a:fillRect b="-2105"/>
                  </a:stretch>
                </a:blipFill>
              </p:spPr>
              <p:txBody>
                <a:bodyPr/>
                <a:lstStyle/>
                <a:p>
                  <a:r>
                    <a:rPr lang="zh-CN" altLang="en-US">
                      <a:noFill/>
                    </a:rPr>
                    <a:t> </a:t>
                  </a:r>
                </a:p>
              </p:txBody>
            </p:sp>
          </mc:Fallback>
        </mc:AlternateContent>
        <p:sp>
          <p:nvSpPr>
            <p:cNvPr id="19" name="箭头: 右 18">
              <a:extLst>
                <a:ext uri="{FF2B5EF4-FFF2-40B4-BE49-F238E27FC236}">
                  <a16:creationId xmlns:a16="http://schemas.microsoft.com/office/drawing/2014/main" id="{7CB37411-3B12-42A1-BDD3-BEBFC4EB21C9}"/>
                </a:ext>
              </a:extLst>
            </p:cNvPr>
            <p:cNvSpPr/>
            <p:nvPr/>
          </p:nvSpPr>
          <p:spPr>
            <a:xfrm>
              <a:off x="10887281" y="5267044"/>
              <a:ext cx="297675" cy="152709"/>
            </a:xfrm>
            <a:prstGeom prst="rightArrow">
              <a:avLst/>
            </a:prstGeom>
            <a:solidFill>
              <a:schemeClr val="accent1">
                <a:alpha val="2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大括号 19">
              <a:extLst>
                <a:ext uri="{FF2B5EF4-FFF2-40B4-BE49-F238E27FC236}">
                  <a16:creationId xmlns:a16="http://schemas.microsoft.com/office/drawing/2014/main" id="{88125B57-04AB-4521-A150-E51F431165B2}"/>
                </a:ext>
              </a:extLst>
            </p:cNvPr>
            <p:cNvSpPr/>
            <p:nvPr/>
          </p:nvSpPr>
          <p:spPr>
            <a:xfrm>
              <a:off x="10754068" y="4986440"/>
              <a:ext cx="164462" cy="653615"/>
            </a:xfrm>
            <a:prstGeom prst="rightBrace">
              <a:avLst>
                <a:gd name="adj1" fmla="val 68333"/>
                <a:gd name="adj2" fmla="val 55032"/>
              </a:avLst>
            </a:prstGeom>
            <a:noFill/>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D76D6B37-28E0-4FAA-A18D-FB0D7E1785EF}"/>
                </a:ext>
              </a:extLst>
            </p:cNvPr>
            <p:cNvSpPr txBox="1"/>
            <p:nvPr/>
          </p:nvSpPr>
          <p:spPr>
            <a:xfrm>
              <a:off x="10836299" y="5014576"/>
              <a:ext cx="265258" cy="369332"/>
            </a:xfrm>
            <a:prstGeom prst="rect">
              <a:avLst/>
            </a:prstGeom>
            <a:noFill/>
            <a:ln>
              <a:noFill/>
              <a:prstDash val="sysDash"/>
            </a:ln>
          </p:spPr>
          <p:txBody>
            <a:bodyPr wrap="square" rtlCol="0">
              <a:spAutoFit/>
            </a:bodyPr>
            <a:lstStyle/>
            <a:p>
              <a:r>
                <a:rPr lang="zh-CN" altLang="en-US" b="1">
                  <a:solidFill>
                    <a:srgbClr val="C00000"/>
                  </a:solidFill>
                  <a:latin typeface="Arial" panose="020B0604020202020204" pitchFamily="34" charset="0"/>
                  <a:cs typeface="Arial" panose="020B0604020202020204" pitchFamily="34" charset="0"/>
                </a:rPr>
                <a:t>？</a:t>
              </a:r>
            </a:p>
          </p:txBody>
        </p:sp>
        <p:sp>
          <p:nvSpPr>
            <p:cNvPr id="22" name="文本框 21">
              <a:extLst>
                <a:ext uri="{FF2B5EF4-FFF2-40B4-BE49-F238E27FC236}">
                  <a16:creationId xmlns:a16="http://schemas.microsoft.com/office/drawing/2014/main" id="{4E331087-95A1-402F-A85E-8F3C1C6CDA28}"/>
                </a:ext>
              </a:extLst>
            </p:cNvPr>
            <p:cNvSpPr txBox="1"/>
            <p:nvPr/>
          </p:nvSpPr>
          <p:spPr>
            <a:xfrm>
              <a:off x="7138085" y="5938116"/>
              <a:ext cx="1131328" cy="276999"/>
            </a:xfrm>
            <a:prstGeom prst="rect">
              <a:avLst/>
            </a:prstGeom>
            <a:solidFill>
              <a:schemeClr val="accent4">
                <a:lumMod val="20000"/>
                <a:lumOff val="80000"/>
              </a:schemeClr>
            </a:solidFill>
          </p:spPr>
          <p:txBody>
            <a:bodyPr wrap="square" tIns="0" bIns="0" rtlCol="0">
              <a:spAutoFit/>
            </a:bodyPr>
            <a:lstStyle/>
            <a:p>
              <a:pPr algn="ctr"/>
              <a:r>
                <a:rPr lang="zh-CN" altLang="en-US" b="1">
                  <a:solidFill>
                    <a:srgbClr val="C00000"/>
                  </a:solidFill>
                </a:rPr>
                <a:t>归纳假设</a:t>
              </a:r>
            </a:p>
          </p:txBody>
        </p:sp>
        <p:sp>
          <p:nvSpPr>
            <p:cNvPr id="24" name="文本框 23">
              <a:extLst>
                <a:ext uri="{FF2B5EF4-FFF2-40B4-BE49-F238E27FC236}">
                  <a16:creationId xmlns:a16="http://schemas.microsoft.com/office/drawing/2014/main" id="{2E8AF418-99F6-4831-B285-32C31CC75F09}"/>
                </a:ext>
              </a:extLst>
            </p:cNvPr>
            <p:cNvSpPr txBox="1"/>
            <p:nvPr/>
          </p:nvSpPr>
          <p:spPr>
            <a:xfrm>
              <a:off x="7071478" y="5223211"/>
              <a:ext cx="1131328" cy="276999"/>
            </a:xfrm>
            <a:prstGeom prst="rect">
              <a:avLst/>
            </a:prstGeom>
            <a:solidFill>
              <a:schemeClr val="accent5">
                <a:lumMod val="20000"/>
                <a:lumOff val="80000"/>
              </a:schemeClr>
            </a:solidFill>
          </p:spPr>
          <p:txBody>
            <a:bodyPr wrap="square" tIns="0" bIns="0" rtlCol="0">
              <a:spAutoFit/>
            </a:bodyPr>
            <a:lstStyle/>
            <a:p>
              <a:pPr algn="ctr"/>
              <a:r>
                <a:rPr lang="zh-CN" altLang="en-US" b="1">
                  <a:solidFill>
                    <a:srgbClr val="002060"/>
                  </a:solidFill>
                </a:rPr>
                <a:t>附加前提</a:t>
              </a:r>
            </a:p>
          </p:txBody>
        </p: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3DAFCC9-13A3-42F5-B795-80FD39E84E47}"/>
                  </a:ext>
                </a:extLst>
              </p:cNvPr>
              <p:cNvSpPr txBox="1"/>
              <p:nvPr/>
            </p:nvSpPr>
            <p:spPr>
              <a:xfrm>
                <a:off x="9857652" y="3837883"/>
                <a:ext cx="1873564" cy="492443"/>
              </a:xfrm>
              <a:prstGeom prst="rect">
                <a:avLst/>
              </a:prstGeom>
              <a:solidFill>
                <a:schemeClr val="accent2">
                  <a:lumMod val="20000"/>
                  <a:lumOff val="80000"/>
                </a:schemeClr>
              </a:solidFill>
            </p:spPr>
            <p:txBody>
              <a:bodyPr wrap="square" tIns="0" bIns="0" rtlCol="0">
                <a:spAutoFit/>
              </a:bodyPr>
              <a:lstStyle/>
              <a:p>
                <a:pPr algn="ctr"/>
                <a:r>
                  <a:rPr lang="zh-CN" altLang="en-US" sz="1600" b="1">
                    <a:solidFill>
                      <a:srgbClr val="C00000"/>
                    </a:solidFill>
                  </a:rPr>
                  <a:t>缺少条件</a:t>
                </a:r>
                <a14:m>
                  <m:oMath xmlns:m="http://schemas.openxmlformats.org/officeDocument/2006/math">
                    <m:r>
                      <a:rPr lang="en-US" altLang="zh-CN" sz="1600" b="1" i="1" smtClean="0">
                        <a:solidFill>
                          <a:srgbClr val="C00000"/>
                        </a:solidFill>
                        <a:latin typeface="Cambria Math" panose="02040503050406030204" pitchFamily="18" charset="0"/>
                      </a:rPr>
                      <m:t>𝒙</m:t>
                    </m:r>
                    <m:r>
                      <a:rPr lang="en-US" altLang="zh-CN" sz="1600" b="1" i="1" smtClean="0">
                        <a:solidFill>
                          <a:srgbClr val="C00000"/>
                        </a:solidFill>
                        <a:latin typeface="Cambria Math" panose="02040503050406030204" pitchFamily="18" charset="0"/>
                      </a:rPr>
                      <m:t>−</m:t>
                    </m:r>
                    <m:r>
                      <a:rPr lang="en-US" altLang="zh-CN" sz="1600" b="1" i="1" smtClean="0">
                        <a:solidFill>
                          <a:srgbClr val="C00000"/>
                        </a:solidFill>
                        <a:latin typeface="Cambria Math" panose="02040503050406030204" pitchFamily="18" charset="0"/>
                      </a:rPr>
                      <m:t>𝟏</m:t>
                    </m:r>
                    <m:r>
                      <a:rPr lang="en-US" altLang="zh-CN" sz="1600" b="1" i="1" smtClean="0">
                        <a:solidFill>
                          <a:srgbClr val="C00000"/>
                        </a:solidFill>
                        <a:latin typeface="Cambria Math" panose="02040503050406030204" pitchFamily="18" charset="0"/>
                      </a:rPr>
                      <m:t>&gt;</m:t>
                    </m:r>
                    <m:r>
                      <a:rPr lang="en-US" altLang="zh-CN" sz="1600" b="1" i="1" smtClean="0">
                        <a:solidFill>
                          <a:srgbClr val="C00000"/>
                        </a:solidFill>
                        <a:latin typeface="Cambria Math" panose="02040503050406030204" pitchFamily="18" charset="0"/>
                      </a:rPr>
                      <m:t>𝟎</m:t>
                    </m:r>
                  </m:oMath>
                </a14:m>
                <a:r>
                  <a:rPr lang="zh-CN" altLang="en-US" sz="1600" b="1">
                    <a:solidFill>
                      <a:srgbClr val="C00000"/>
                    </a:solidFill>
                  </a:rPr>
                  <a:t>且</a:t>
                </a:r>
                <a14:m>
                  <m:oMath xmlns:m="http://schemas.openxmlformats.org/officeDocument/2006/math">
                    <m:r>
                      <a:rPr lang="en-US" altLang="zh-CN" sz="1600" b="1" i="1" smtClean="0">
                        <a:solidFill>
                          <a:srgbClr val="C00000"/>
                        </a:solidFill>
                        <a:latin typeface="Cambria Math" panose="02040503050406030204" pitchFamily="18" charset="0"/>
                      </a:rPr>
                      <m:t>𝒚</m:t>
                    </m:r>
                    <m:r>
                      <a:rPr lang="en-US" altLang="zh-CN" sz="1600" b="1" i="1" smtClean="0">
                        <a:solidFill>
                          <a:srgbClr val="C00000"/>
                        </a:solidFill>
                        <a:latin typeface="Cambria Math" panose="02040503050406030204" pitchFamily="18" charset="0"/>
                      </a:rPr>
                      <m:t>−</m:t>
                    </m:r>
                    <m:r>
                      <a:rPr lang="en-US" altLang="zh-CN" sz="1600" b="1" i="1" smtClean="0">
                        <a:solidFill>
                          <a:srgbClr val="C00000"/>
                        </a:solidFill>
                        <a:latin typeface="Cambria Math" panose="02040503050406030204" pitchFamily="18" charset="0"/>
                      </a:rPr>
                      <m:t>𝟏</m:t>
                    </m:r>
                    <m:r>
                      <a:rPr lang="en-US" altLang="zh-CN" sz="1600" b="1" i="1" smtClean="0">
                        <a:solidFill>
                          <a:srgbClr val="C00000"/>
                        </a:solidFill>
                        <a:latin typeface="Cambria Math" panose="02040503050406030204" pitchFamily="18" charset="0"/>
                      </a:rPr>
                      <m:t>&gt;</m:t>
                    </m:r>
                    <m:r>
                      <a:rPr lang="en-US" altLang="zh-CN" sz="1600" b="1" i="1" smtClean="0">
                        <a:solidFill>
                          <a:srgbClr val="C00000"/>
                        </a:solidFill>
                        <a:latin typeface="Cambria Math" panose="02040503050406030204" pitchFamily="18" charset="0"/>
                      </a:rPr>
                      <m:t>𝟎</m:t>
                    </m:r>
                  </m:oMath>
                </a14:m>
                <a:endParaRPr lang="zh-CN" altLang="en-US" sz="1600" b="1">
                  <a:solidFill>
                    <a:srgbClr val="C00000"/>
                  </a:solidFill>
                </a:endParaRPr>
              </a:p>
            </p:txBody>
          </p:sp>
        </mc:Choice>
        <mc:Fallback xmlns="">
          <p:sp>
            <p:nvSpPr>
              <p:cNvPr id="27" name="文本框 26">
                <a:extLst>
                  <a:ext uri="{FF2B5EF4-FFF2-40B4-BE49-F238E27FC236}">
                    <a16:creationId xmlns:a16="http://schemas.microsoft.com/office/drawing/2014/main" id="{93DAFCC9-13A3-42F5-B795-80FD39E84E47}"/>
                  </a:ext>
                </a:extLst>
              </p:cNvPr>
              <p:cNvSpPr txBox="1">
                <a:spLocks noRot="1" noChangeAspect="1" noMove="1" noResize="1" noEditPoints="1" noAdjustHandles="1" noChangeArrowheads="1" noChangeShapeType="1" noTextEdit="1"/>
              </p:cNvSpPr>
              <p:nvPr/>
            </p:nvSpPr>
            <p:spPr>
              <a:xfrm>
                <a:off x="9857652" y="3837883"/>
                <a:ext cx="1873564" cy="492443"/>
              </a:xfrm>
              <a:prstGeom prst="rect">
                <a:avLst/>
              </a:prstGeom>
              <a:blipFill>
                <a:blip r:embed="rId11"/>
                <a:stretch>
                  <a:fillRect l="-1303" t="-13750" b="-25000"/>
                </a:stretch>
              </a:blipFill>
            </p:spPr>
            <p:txBody>
              <a:bodyPr/>
              <a:lstStyle/>
              <a:p>
                <a:r>
                  <a:rPr lang="zh-CN" altLang="en-US">
                    <a:noFill/>
                  </a:rPr>
                  <a:t> </a:t>
                </a:r>
              </a:p>
            </p:txBody>
          </p:sp>
        </mc:Fallback>
      </mc:AlternateContent>
      <p:sp>
        <p:nvSpPr>
          <p:cNvPr id="28" name="箭头: 下 27">
            <a:extLst>
              <a:ext uri="{FF2B5EF4-FFF2-40B4-BE49-F238E27FC236}">
                <a16:creationId xmlns:a16="http://schemas.microsoft.com/office/drawing/2014/main" id="{F7A20FA4-83F7-4F21-8F8E-FD37C0A5C4F5}"/>
              </a:ext>
            </a:extLst>
          </p:cNvPr>
          <p:cNvSpPr/>
          <p:nvPr/>
        </p:nvSpPr>
        <p:spPr>
          <a:xfrm>
            <a:off x="10771575" y="4358463"/>
            <a:ext cx="45719" cy="4749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7681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C33F0E9-8897-4593-9948-5203C13FA4D0}"/>
              </a:ext>
            </a:extLst>
          </p:cNvPr>
          <p:cNvSpPr/>
          <p:nvPr/>
        </p:nvSpPr>
        <p:spPr>
          <a:xfrm>
            <a:off x="0" y="1"/>
            <a:ext cx="6096000"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a:latin typeface="楷体" panose="02010609060101010101" pitchFamily="49" charset="-122"/>
                <a:ea typeface="楷体" panose="02010609060101010101" pitchFamily="49" charset="-122"/>
              </a:rPr>
              <a:t>第一数学归纳法</a:t>
            </a:r>
          </a:p>
        </p:txBody>
      </p:sp>
      <p:sp>
        <p:nvSpPr>
          <p:cNvPr id="7" name="矩形 6">
            <a:extLst>
              <a:ext uri="{FF2B5EF4-FFF2-40B4-BE49-F238E27FC236}">
                <a16:creationId xmlns:a16="http://schemas.microsoft.com/office/drawing/2014/main" id="{CF63A896-C058-4B67-AB0A-135908F6C259}"/>
              </a:ext>
            </a:extLst>
          </p:cNvPr>
          <p:cNvSpPr/>
          <p:nvPr/>
        </p:nvSpPr>
        <p:spPr>
          <a:xfrm>
            <a:off x="6096000" y="0"/>
            <a:ext cx="6096000"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18C8156-B6E9-4049-9054-EB38920B4B5B}"/>
              </a:ext>
            </a:extLst>
          </p:cNvPr>
          <p:cNvSpPr/>
          <p:nvPr/>
        </p:nvSpPr>
        <p:spPr>
          <a:xfrm>
            <a:off x="0" y="6523300"/>
            <a:ext cx="4053017" cy="32234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离散数学基础</a:t>
            </a:r>
          </a:p>
        </p:txBody>
      </p:sp>
      <p:sp>
        <p:nvSpPr>
          <p:cNvPr id="9" name="矩形 8">
            <a:extLst>
              <a:ext uri="{FF2B5EF4-FFF2-40B4-BE49-F238E27FC236}">
                <a16:creationId xmlns:a16="http://schemas.microsoft.com/office/drawing/2014/main" id="{20C19FCB-E75E-4127-8A17-D7F539D46958}"/>
              </a:ext>
            </a:extLst>
          </p:cNvPr>
          <p:cNvSpPr/>
          <p:nvPr/>
        </p:nvSpPr>
        <p:spPr>
          <a:xfrm>
            <a:off x="4053017" y="6523298"/>
            <a:ext cx="4085968" cy="322342"/>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楷体" panose="02010609060101010101" pitchFamily="49" charset="-122"/>
                <a:ea typeface="楷体" panose="02010609060101010101" pitchFamily="49" charset="-122"/>
              </a:rPr>
              <a:t>第十四讲  数学归纳法</a:t>
            </a:r>
          </a:p>
        </p:txBody>
      </p:sp>
      <p:sp>
        <p:nvSpPr>
          <p:cNvPr id="10" name="矩形 9">
            <a:extLst>
              <a:ext uri="{FF2B5EF4-FFF2-40B4-BE49-F238E27FC236}">
                <a16:creationId xmlns:a16="http://schemas.microsoft.com/office/drawing/2014/main" id="{D111FE5D-DC5F-4D39-AD02-86DFC9BE1D97}"/>
              </a:ext>
            </a:extLst>
          </p:cNvPr>
          <p:cNvSpPr/>
          <p:nvPr/>
        </p:nvSpPr>
        <p:spPr>
          <a:xfrm>
            <a:off x="8138984" y="6523298"/>
            <a:ext cx="4053016" cy="322342"/>
          </a:xfrm>
          <a:prstGeom prst="rect">
            <a:avLst/>
          </a:prstGeom>
          <a:solidFill>
            <a:srgbClr val="371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ea typeface="楷体" panose="02010609060101010101" pitchFamily="49" charset="-122"/>
                <a:cs typeface="Arial" panose="020B0604020202020204" pitchFamily="34" charset="0"/>
              </a:rPr>
              <a:t>2022</a:t>
            </a:r>
            <a:r>
              <a:rPr lang="zh-CN" altLang="en-US">
                <a:latin typeface="Arial" panose="020B0604020202020204" pitchFamily="34" charset="0"/>
                <a:ea typeface="楷体" panose="02010609060101010101" pitchFamily="49" charset="-122"/>
                <a:cs typeface="Arial" panose="020B0604020202020204" pitchFamily="34" charset="0"/>
              </a:rPr>
              <a:t>年</a:t>
            </a:r>
            <a:r>
              <a:rPr lang="en-US" altLang="zh-CN">
                <a:latin typeface="Arial" panose="020B0604020202020204" pitchFamily="34" charset="0"/>
                <a:ea typeface="楷体" panose="02010609060101010101" pitchFamily="49" charset="-122"/>
                <a:cs typeface="Arial" panose="020B0604020202020204" pitchFamily="34" charset="0"/>
              </a:rPr>
              <a:t>1</a:t>
            </a:r>
            <a:r>
              <a:rPr lang="zh-CN" altLang="en-US">
                <a:latin typeface="Arial" panose="020B0604020202020204" pitchFamily="34" charset="0"/>
                <a:ea typeface="楷体" panose="02010609060101010101" pitchFamily="49" charset="-122"/>
                <a:cs typeface="Arial" panose="020B0604020202020204" pitchFamily="34" charset="0"/>
              </a:rPr>
              <a:t>月 </a:t>
            </a:r>
            <a:r>
              <a:rPr lang="en-US" altLang="zh-CN">
                <a:latin typeface="Arial" panose="020B0604020202020204" pitchFamily="34" charset="0"/>
                <a:ea typeface="楷体" panose="02010609060101010101" pitchFamily="49" charset="-122"/>
                <a:cs typeface="Arial" panose="020B0604020202020204" pitchFamily="34" charset="0"/>
              </a:rPr>
              <a:t>	</a:t>
            </a:r>
            <a:fld id="{C1930FB3-E902-4C54-9574-582199016723}" type="slidenum">
              <a:rPr lang="en-US" altLang="zh-CN" smtClean="0">
                <a:latin typeface="Arial" panose="020B0604020202020204" pitchFamily="34" charset="0"/>
                <a:ea typeface="楷体" panose="02010609060101010101" pitchFamily="49" charset="-122"/>
                <a:cs typeface="Arial" panose="020B0604020202020204" pitchFamily="34" charset="0"/>
              </a:rPr>
              <a:t>9</a:t>
            </a:fld>
            <a:r>
              <a:rPr lang="en-US" altLang="zh-CN">
                <a:latin typeface="Arial" panose="020B0604020202020204" pitchFamily="34" charset="0"/>
                <a:ea typeface="楷体" panose="02010609060101010101" pitchFamily="49" charset="-122"/>
                <a:cs typeface="Arial" panose="020B0604020202020204" pitchFamily="34" charset="0"/>
              </a:rPr>
              <a:t>/32</a:t>
            </a:r>
            <a:endParaRPr lang="zh-CN" altLang="en-US">
              <a:latin typeface="Arial" panose="020B0604020202020204" pitchFamily="34" charset="0"/>
              <a:ea typeface="楷体" panose="02010609060101010101" pitchFamily="49" charset="-122"/>
              <a:cs typeface="Arial" panose="020B0604020202020204" pitchFamily="34" charset="0"/>
            </a:endParaRPr>
          </a:p>
        </p:txBody>
      </p:sp>
      <p:sp>
        <p:nvSpPr>
          <p:cNvPr id="17" name="矩形 16">
            <a:extLst>
              <a:ext uri="{FF2B5EF4-FFF2-40B4-BE49-F238E27FC236}">
                <a16:creationId xmlns:a16="http://schemas.microsoft.com/office/drawing/2014/main" id="{C8A63A11-312B-46D2-98D0-53742CDD8886}"/>
              </a:ext>
            </a:extLst>
          </p:cNvPr>
          <p:cNvSpPr/>
          <p:nvPr/>
        </p:nvSpPr>
        <p:spPr>
          <a:xfrm>
            <a:off x="-2" y="322342"/>
            <a:ext cx="12192002" cy="459280"/>
          </a:xfrm>
          <a:prstGeom prst="rect">
            <a:avLst/>
          </a:prstGeom>
          <a:solidFill>
            <a:srgbClr val="2106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t>数学归纳法证明蕴涵式举例</a:t>
            </a:r>
          </a:p>
        </p:txBody>
      </p:sp>
      <p:sp>
        <p:nvSpPr>
          <p:cNvPr id="2" name="文本框 1">
            <a:extLst>
              <a:ext uri="{FF2B5EF4-FFF2-40B4-BE49-F238E27FC236}">
                <a16:creationId xmlns:a16="http://schemas.microsoft.com/office/drawing/2014/main" id="{14474BCB-9FFB-45CF-8AE7-BF3C914E9857}"/>
              </a:ext>
            </a:extLst>
          </p:cNvPr>
          <p:cNvSpPr txBox="1"/>
          <p:nvPr/>
        </p:nvSpPr>
        <p:spPr>
          <a:xfrm>
            <a:off x="598637" y="1209689"/>
            <a:ext cx="9222941" cy="461665"/>
          </a:xfrm>
          <a:prstGeom prst="rect">
            <a:avLst/>
          </a:prstGeom>
          <a:solidFill>
            <a:schemeClr val="accent6">
              <a:lumMod val="20000"/>
              <a:lumOff val="80000"/>
            </a:schemeClr>
          </a:solidFill>
        </p:spPr>
        <p:txBody>
          <a:bodyPr wrap="square" rtlCol="0">
            <a:spAutoFit/>
          </a:bodyPr>
          <a:lstStyle/>
          <a:p>
            <a:r>
              <a:rPr lang="zh-CN" altLang="en-US" sz="2400" b="1">
                <a:solidFill>
                  <a:srgbClr val="002060"/>
                </a:solidFill>
                <a:latin typeface="楷体" panose="02010609060101010101" pitchFamily="49" charset="-122"/>
                <a:ea typeface="楷体" panose="02010609060101010101" pitchFamily="49" charset="-122"/>
              </a:rPr>
              <a:t>证明任意大于等于</a:t>
            </a:r>
            <a:r>
              <a:rPr lang="en-US" altLang="zh-CN" sz="2400" b="1">
                <a:solidFill>
                  <a:srgbClr val="002060"/>
                </a:solidFill>
                <a:latin typeface="楷体" panose="02010609060101010101" pitchFamily="49" charset="-122"/>
                <a:ea typeface="楷体" panose="02010609060101010101" pitchFamily="49" charset="-122"/>
              </a:rPr>
              <a:t>8</a:t>
            </a:r>
            <a:r>
              <a:rPr lang="zh-CN" altLang="en-US" sz="2400" b="1">
                <a:solidFill>
                  <a:srgbClr val="002060"/>
                </a:solidFill>
                <a:latin typeface="楷体" panose="02010609060101010101" pitchFamily="49" charset="-122"/>
                <a:ea typeface="楷体" panose="02010609060101010101" pitchFamily="49" charset="-122"/>
              </a:rPr>
              <a:t>分的邮资都可以由若干张</a:t>
            </a:r>
            <a:r>
              <a:rPr lang="en-US" altLang="zh-CN" sz="2400" b="1">
                <a:solidFill>
                  <a:srgbClr val="002060"/>
                </a:solidFill>
                <a:latin typeface="楷体" panose="02010609060101010101" pitchFamily="49" charset="-122"/>
                <a:ea typeface="楷体" panose="02010609060101010101" pitchFamily="49" charset="-122"/>
              </a:rPr>
              <a:t>3</a:t>
            </a:r>
            <a:r>
              <a:rPr lang="zh-CN" altLang="en-US" sz="2400" b="1">
                <a:solidFill>
                  <a:srgbClr val="002060"/>
                </a:solidFill>
                <a:latin typeface="楷体" panose="02010609060101010101" pitchFamily="49" charset="-122"/>
                <a:ea typeface="楷体" panose="02010609060101010101" pitchFamily="49" charset="-122"/>
              </a:rPr>
              <a:t>分和</a:t>
            </a:r>
            <a:r>
              <a:rPr lang="en-US" altLang="zh-CN" sz="2400" b="1">
                <a:solidFill>
                  <a:srgbClr val="002060"/>
                </a:solidFill>
                <a:latin typeface="楷体" panose="02010609060101010101" pitchFamily="49" charset="-122"/>
                <a:ea typeface="楷体" panose="02010609060101010101" pitchFamily="49" charset="-122"/>
              </a:rPr>
              <a:t>5</a:t>
            </a:r>
            <a:r>
              <a:rPr lang="zh-CN" altLang="en-US" sz="2400" b="1">
                <a:solidFill>
                  <a:srgbClr val="002060"/>
                </a:solidFill>
                <a:latin typeface="楷体" panose="02010609060101010101" pitchFamily="49" charset="-122"/>
                <a:ea typeface="楷体" panose="02010609060101010101" pitchFamily="49" charset="-122"/>
              </a:rPr>
              <a:t>分的邮票支付。</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065AF1E-3F36-422B-975D-0B49FC19894A}"/>
                  </a:ext>
                </a:extLst>
              </p:cNvPr>
              <p:cNvSpPr txBox="1"/>
              <p:nvPr/>
            </p:nvSpPr>
            <p:spPr>
              <a:xfrm>
                <a:off x="598637" y="2016190"/>
                <a:ext cx="10624143" cy="1464247"/>
              </a:xfrm>
              <a:prstGeom prst="rect">
                <a:avLst/>
              </a:prstGeom>
              <a:solidFill>
                <a:schemeClr val="accent5">
                  <a:lumMod val="20000"/>
                  <a:lumOff val="80000"/>
                  <a:alpha val="50000"/>
                </a:schemeClr>
              </a:solidFill>
            </p:spPr>
            <p:txBody>
              <a:bodyPr wrap="square" rtlCol="0">
                <a:spAutoFit/>
              </a:bodyPr>
              <a:lstStyle/>
              <a:p>
                <a:pPr algn="ctr">
                  <a:spcBef>
                    <a:spcPts val="600"/>
                  </a:spcBef>
                  <a:spcAft>
                    <a:spcPts val="600"/>
                  </a:spcAft>
                </a:pPr>
                <a:r>
                  <a:rPr lang="zh-CN" altLang="en-US" sz="2400" b="1">
                    <a:solidFill>
                      <a:srgbClr val="C00000"/>
                    </a:solidFill>
                  </a:rPr>
                  <a:t>符号化命题</a:t>
                </a:r>
                <a:endParaRPr lang="en-US" altLang="zh-CN" sz="2400" b="1">
                  <a:solidFill>
                    <a:srgbClr val="C00000"/>
                  </a:solidFill>
                </a:endParaRPr>
              </a:p>
              <a:p>
                <a:pPr>
                  <a:spcBef>
                    <a:spcPts val="600"/>
                  </a:spcBef>
                  <a:spcAft>
                    <a:spcPts val="600"/>
                  </a:spcAft>
                </a:pPr>
                <a:r>
                  <a:rPr lang="zh-CN" altLang="en-US" sz="2000" b="1">
                    <a:solidFill>
                      <a:srgbClr val="002060"/>
                    </a:solidFill>
                    <a:latin typeface="楷体" panose="02010609060101010101" pitchFamily="49" charset="-122"/>
                    <a:ea typeface="楷体" panose="02010609060101010101" pitchFamily="49" charset="-122"/>
                  </a:rPr>
                  <a:t>令论域是自然数，则待证命题可符号化为：</a:t>
                </a:r>
                <a14:m>
                  <m:oMath xmlns:m="http://schemas.openxmlformats.org/officeDocument/2006/math">
                    <m:r>
                      <a:rPr lang="en-US" altLang="zh-CN" sz="2000" b="1" i="1"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𝒏</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𝒏</m:t>
                        </m:r>
                        <m:r>
                          <a:rPr lang="en-US" altLang="zh-CN" sz="2000" b="1" i="1">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𝟖</m:t>
                        </m:r>
                        <m:r>
                          <a:rPr lang="en-US" altLang="zh-CN" sz="2000" b="1" i="1" smtClean="0">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m:t>
                        </m:r>
                        <m:r>
                          <a:rPr lang="en-US" altLang="zh-CN" sz="2000" b="1" i="1">
                            <a:solidFill>
                              <a:srgbClr val="C00000"/>
                            </a:solidFill>
                            <a:latin typeface="Cambria Math" panose="02040503050406030204" pitchFamily="18" charset="0"/>
                          </a:rPr>
                          <m:t>𝒕</m:t>
                        </m:r>
                        <m:d>
                          <m:dPr>
                            <m:ctrlPr>
                              <a:rPr lang="en-US" altLang="zh-CN" sz="2000" b="1" i="1">
                                <a:solidFill>
                                  <a:srgbClr val="C00000"/>
                                </a:solidFill>
                                <a:latin typeface="Cambria Math" panose="02040503050406030204" pitchFamily="18" charset="0"/>
                              </a:rPr>
                            </m:ctrlPr>
                          </m:dPr>
                          <m:e>
                            <m:r>
                              <a:rPr lang="en-US" altLang="zh-CN" sz="2000" b="1" i="1">
                                <a:solidFill>
                                  <a:srgbClr val="C00000"/>
                                </a:solidFill>
                                <a:latin typeface="Cambria Math" panose="02040503050406030204" pitchFamily="18" charset="0"/>
                              </a:rPr>
                              <m:t>𝟑</m:t>
                            </m:r>
                            <m:r>
                              <a:rPr lang="en-US" altLang="zh-CN" sz="2000" b="1" i="1">
                                <a:solidFill>
                                  <a:srgbClr val="C00000"/>
                                </a:solidFill>
                                <a:latin typeface="Cambria Math" panose="02040503050406030204" pitchFamily="18" charset="0"/>
                              </a:rPr>
                              <m:t>𝒔</m:t>
                            </m:r>
                            <m:r>
                              <a:rPr lang="en-US" altLang="zh-CN" sz="2000" b="1" i="1">
                                <a:solidFill>
                                  <a:srgbClr val="C00000"/>
                                </a:solidFill>
                                <a:latin typeface="Cambria Math" panose="02040503050406030204" pitchFamily="18" charset="0"/>
                              </a:rPr>
                              <m:t> + </m:t>
                            </m:r>
                            <m:r>
                              <a:rPr lang="en-US" altLang="zh-CN" sz="2000" b="1" i="1">
                                <a:solidFill>
                                  <a:srgbClr val="C00000"/>
                                </a:solidFill>
                                <a:latin typeface="Cambria Math" panose="02040503050406030204" pitchFamily="18" charset="0"/>
                              </a:rPr>
                              <m:t>𝟓</m:t>
                            </m:r>
                            <m:r>
                              <a:rPr lang="en-US" altLang="zh-CN" sz="2000" b="1" i="1">
                                <a:solidFill>
                                  <a:srgbClr val="C00000"/>
                                </a:solidFill>
                                <a:latin typeface="Cambria Math" panose="02040503050406030204" pitchFamily="18" charset="0"/>
                              </a:rPr>
                              <m:t>𝒕</m:t>
                            </m:r>
                            <m:r>
                              <a:rPr lang="en-US" altLang="zh-CN" sz="2000" b="1" i="1">
                                <a:solidFill>
                                  <a:srgbClr val="C00000"/>
                                </a:solidFill>
                                <a:latin typeface="Cambria Math" panose="02040503050406030204" pitchFamily="18" charset="0"/>
                              </a:rPr>
                              <m:t> = </m:t>
                            </m:r>
                            <m:r>
                              <a:rPr lang="en-US" altLang="zh-CN" sz="2000" b="1" i="1">
                                <a:solidFill>
                                  <a:srgbClr val="C00000"/>
                                </a:solidFill>
                                <a:latin typeface="Cambria Math" panose="02040503050406030204" pitchFamily="18" charset="0"/>
                              </a:rPr>
                              <m:t>𝒏</m:t>
                            </m:r>
                          </m:e>
                        </m:d>
                      </m:e>
                    </m:d>
                  </m:oMath>
                </a14:m>
                <a:endParaRPr lang="en-US" altLang="zh-CN" sz="2000" b="1"/>
              </a:p>
              <a:p>
                <a:pPr marL="285750" indent="-285750">
                  <a:spcBef>
                    <a:spcPts val="600"/>
                  </a:spcBef>
                  <a:spcAft>
                    <a:spcPts val="600"/>
                  </a:spcAft>
                  <a:buFont typeface="Arial" panose="020B0604020202020204" pitchFamily="34" charset="0"/>
                  <a:buChar char="•"/>
                </a:pPr>
                <a:r>
                  <a:rPr lang="zh-CN" altLang="en-US" sz="2000" b="1">
                    <a:solidFill>
                      <a:schemeClr val="accent6">
                        <a:lumMod val="50000"/>
                      </a:schemeClr>
                    </a:solidFill>
                  </a:rPr>
                  <a:t>令</a:t>
                </a:r>
                <a14:m>
                  <m:oMath xmlns:m="http://schemas.openxmlformats.org/officeDocument/2006/math">
                    <m:r>
                      <a:rPr lang="en-US" altLang="zh-CN" sz="2000" b="1" i="1" smtClean="0">
                        <a:solidFill>
                          <a:schemeClr val="accent6">
                            <a:lumMod val="50000"/>
                          </a:schemeClr>
                        </a:solidFill>
                        <a:latin typeface="Cambria Math" panose="02040503050406030204" pitchFamily="18" charset="0"/>
                      </a:rPr>
                      <m:t>𝑷</m:t>
                    </m:r>
                    <m:r>
                      <a:rPr lang="en-US" altLang="zh-CN" sz="2000" b="1" i="1">
                        <a:solidFill>
                          <a:schemeClr val="accent6">
                            <a:lumMod val="50000"/>
                          </a:schemeClr>
                        </a:solidFill>
                        <a:latin typeface="Cambria Math" panose="02040503050406030204" pitchFamily="18" charset="0"/>
                      </a:rPr>
                      <m:t>(</m:t>
                    </m:r>
                    <m:r>
                      <a:rPr lang="en-US" altLang="zh-CN" sz="2000" b="1" i="1">
                        <a:solidFill>
                          <a:schemeClr val="accent6">
                            <a:lumMod val="50000"/>
                          </a:schemeClr>
                        </a:solidFill>
                        <a:latin typeface="Cambria Math" panose="02040503050406030204" pitchFamily="18" charset="0"/>
                      </a:rPr>
                      <m:t>𝒏</m:t>
                    </m:r>
                    <m:r>
                      <a:rPr lang="en-US" altLang="zh-CN" sz="2000" b="1" i="1" smtClean="0">
                        <a:solidFill>
                          <a:schemeClr val="accent6">
                            <a:lumMod val="50000"/>
                          </a:schemeClr>
                        </a:solidFill>
                        <a:latin typeface="Cambria Math" panose="02040503050406030204" pitchFamily="18" charset="0"/>
                      </a:rPr>
                      <m:t>)</m:t>
                    </m:r>
                  </m:oMath>
                </a14:m>
                <a:r>
                  <a:rPr lang="zh-CN" altLang="en-US" sz="2000" b="1">
                    <a:solidFill>
                      <a:schemeClr val="accent6">
                        <a:lumMod val="50000"/>
                      </a:schemeClr>
                    </a:solidFill>
                  </a:rPr>
                  <a:t>是</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𝒔</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𝒕</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𝟑</m:t>
                        </m:r>
                        <m:r>
                          <a:rPr lang="en-US" altLang="zh-CN" sz="2000" b="1" i="1">
                            <a:solidFill>
                              <a:schemeClr val="accent2">
                                <a:lumMod val="50000"/>
                              </a:schemeClr>
                            </a:solidFill>
                            <a:latin typeface="Cambria Math" panose="02040503050406030204" pitchFamily="18" charset="0"/>
                          </a:rPr>
                          <m:t>𝒔</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𝟓</m:t>
                        </m:r>
                        <m:r>
                          <a:rPr lang="en-US" altLang="zh-CN" sz="2000" b="1" i="1">
                            <a:solidFill>
                              <a:schemeClr val="accent2">
                                <a:lumMod val="50000"/>
                              </a:schemeClr>
                            </a:solidFill>
                            <a:latin typeface="Cambria Math" panose="02040503050406030204" pitchFamily="18" charset="0"/>
                          </a:rPr>
                          <m:t>𝒕</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𝒏</m:t>
                        </m:r>
                      </m:e>
                    </m:d>
                  </m:oMath>
                </a14:m>
                <a:r>
                  <a:rPr lang="zh-CN" altLang="en-US" sz="2000" b="1">
                    <a:solidFill>
                      <a:schemeClr val="accent6">
                        <a:lumMod val="50000"/>
                      </a:schemeClr>
                    </a:solidFill>
                  </a:rPr>
                  <a:t>，要证明的命题是</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𝒏</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r>
                          <a:rPr lang="en-US" altLang="zh-CN" sz="2000" b="1" i="1">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𝟖</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𝑷</m:t>
                        </m:r>
                        <m:d>
                          <m:dPr>
                            <m:ctrlPr>
                              <a:rPr lang="en-US" altLang="zh-CN" sz="2000" b="1" i="1" smtClean="0">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e>
                        </m:d>
                      </m:e>
                    </m:d>
                  </m:oMath>
                </a14:m>
                <a:r>
                  <a:rPr lang="zh-CN" altLang="en-US" sz="2000" b="1">
                    <a:solidFill>
                      <a:schemeClr val="accent6">
                        <a:lumMod val="50000"/>
                      </a:schemeClr>
                    </a:solidFill>
                  </a:rPr>
                  <a:t>，或简写为</a:t>
                </a:r>
                <a14:m>
                  <m:oMath xmlns:m="http://schemas.openxmlformats.org/officeDocument/2006/math">
                    <m:r>
                      <a:rPr lang="en-US" altLang="zh-CN" sz="2000" b="1" i="1" smtClean="0">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𝒏</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𝟖</m:t>
                    </m:r>
                    <m:r>
                      <a:rPr lang="en-US" altLang="zh-CN" sz="2000" b="1" i="1">
                        <a:solidFill>
                          <a:schemeClr val="accent2">
                            <a:lumMod val="50000"/>
                          </a:schemeClr>
                        </a:solidFill>
                        <a:latin typeface="Cambria Math" panose="02040503050406030204" pitchFamily="18" charset="0"/>
                      </a:rPr>
                      <m:t>𝑷</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𝒏</m:t>
                        </m:r>
                      </m:e>
                    </m:d>
                  </m:oMath>
                </a14:m>
                <a:endParaRPr lang="zh-CN" altLang="en-US" sz="2000" b="1">
                  <a:solidFill>
                    <a:schemeClr val="accent6">
                      <a:lumMod val="50000"/>
                    </a:schemeClr>
                  </a:solidFill>
                </a:endParaRPr>
              </a:p>
            </p:txBody>
          </p:sp>
        </mc:Choice>
        <mc:Fallback xmlns="">
          <p:sp>
            <p:nvSpPr>
              <p:cNvPr id="3" name="文本框 2">
                <a:extLst>
                  <a:ext uri="{FF2B5EF4-FFF2-40B4-BE49-F238E27FC236}">
                    <a16:creationId xmlns:a16="http://schemas.microsoft.com/office/drawing/2014/main" id="{4065AF1E-3F36-422B-975D-0B49FC19894A}"/>
                  </a:ext>
                </a:extLst>
              </p:cNvPr>
              <p:cNvSpPr txBox="1">
                <a:spLocks noRot="1" noChangeAspect="1" noMove="1" noResize="1" noEditPoints="1" noAdjustHandles="1" noChangeArrowheads="1" noChangeShapeType="1" noTextEdit="1"/>
              </p:cNvSpPr>
              <p:nvPr/>
            </p:nvSpPr>
            <p:spPr>
              <a:xfrm>
                <a:off x="598637" y="2016190"/>
                <a:ext cx="10624143" cy="1464247"/>
              </a:xfrm>
              <a:prstGeom prst="rect">
                <a:avLst/>
              </a:prstGeom>
              <a:blipFill>
                <a:blip r:embed="rId2"/>
                <a:stretch>
                  <a:fillRect l="-574" t="-2917" b="-5833"/>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5E01F900-2FFF-4695-A10F-06A4EF793741}"/>
              </a:ext>
            </a:extLst>
          </p:cNvPr>
          <p:cNvGrpSpPr/>
          <p:nvPr/>
        </p:nvGrpSpPr>
        <p:grpSpPr>
          <a:xfrm>
            <a:off x="598637" y="3743119"/>
            <a:ext cx="10867544" cy="2250943"/>
            <a:chOff x="598637" y="3743119"/>
            <a:chExt cx="10867544" cy="2250943"/>
          </a:xfrm>
        </p:grpSpPr>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B15B7CF7-3D80-4DA9-82E3-40CDFFEEABBC}"/>
                    </a:ext>
                  </a:extLst>
                </p:cNvPr>
                <p:cNvSpPr txBox="1"/>
                <p:nvPr/>
              </p:nvSpPr>
              <p:spPr>
                <a:xfrm>
                  <a:off x="598637" y="3743119"/>
                  <a:ext cx="4828557" cy="439736"/>
                </a:xfrm>
                <a:prstGeom prst="rect">
                  <a:avLst/>
                </a:prstGeom>
                <a:solidFill>
                  <a:schemeClr val="accent4">
                    <a:lumMod val="20000"/>
                    <a:lumOff val="80000"/>
                  </a:schemeClr>
                </a:solidFill>
              </p:spPr>
              <p:txBody>
                <a:bodyPr wrap="square" rtlCol="0">
                  <a:spAutoFit/>
                </a:bodyPr>
                <a:lstStyle/>
                <a:p>
                  <a:r>
                    <a:rPr lang="zh-CN" altLang="en-US" sz="2000" b="1">
                      <a:solidFill>
                        <a:srgbClr val="C00000"/>
                      </a:solidFill>
                    </a:rPr>
                    <a:t>归纳基：</a:t>
                  </a:r>
                  <a:r>
                    <a:rPr lang="zh-CN" altLang="en-US" sz="2000" b="1">
                      <a:solidFill>
                        <a:schemeClr val="accent4">
                          <a:lumMod val="50000"/>
                        </a:schemeClr>
                      </a:solidFill>
                    </a:rPr>
                    <a:t>命题</a:t>
                  </a:r>
                  <a14:m>
                    <m:oMath xmlns:m="http://schemas.openxmlformats.org/officeDocument/2006/math">
                      <m:d>
                        <m:dPr>
                          <m:ctrlPr>
                            <a:rPr lang="en-US" altLang="zh-CN" sz="2000" b="1" i="1" smtClean="0">
                              <a:solidFill>
                                <a:srgbClr val="C00000"/>
                              </a:solidFill>
                              <a:latin typeface="Cambria Math" panose="02040503050406030204" pitchFamily="18" charset="0"/>
                            </a:rPr>
                          </m:ctrlPr>
                        </m:dPr>
                        <m:e>
                          <m:r>
                            <a:rPr lang="en-US" altLang="zh-CN" sz="2000" b="1" i="1" smtClean="0">
                              <a:solidFill>
                                <a:srgbClr val="C00000"/>
                              </a:solidFill>
                              <a:latin typeface="Cambria Math" panose="02040503050406030204" pitchFamily="18" charset="0"/>
                            </a:rPr>
                            <m:t>𝟎</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𝟖</m:t>
                          </m:r>
                          <m:r>
                            <a:rPr lang="en-US" altLang="zh-CN" sz="2000" b="1" i="1" smtClean="0">
                              <a:solidFill>
                                <a:srgbClr val="C00000"/>
                              </a:solidFill>
                              <a:latin typeface="Cambria Math" panose="02040503050406030204" pitchFamily="18" charset="0"/>
                            </a:rPr>
                            <m:t>→</m:t>
                          </m:r>
                          <m:r>
                            <a:rPr lang="en-US" altLang="zh-CN" sz="2000" b="1" i="1" smtClean="0">
                              <a:solidFill>
                                <a:srgbClr val="C00000"/>
                              </a:solidFill>
                              <a:latin typeface="Cambria Math" panose="02040503050406030204" pitchFamily="18" charset="0"/>
                            </a:rPr>
                            <m:t>𝑷</m:t>
                          </m:r>
                          <m:d>
                            <m:dPr>
                              <m:ctrlPr>
                                <a:rPr lang="en-US" altLang="zh-CN" sz="2000" b="1" i="1" smtClean="0">
                                  <a:solidFill>
                                    <a:srgbClr val="C00000"/>
                                  </a:solidFill>
                                  <a:latin typeface="Cambria Math" panose="02040503050406030204" pitchFamily="18" charset="0"/>
                                </a:rPr>
                              </m:ctrlPr>
                            </m:dPr>
                            <m:e>
                              <m:r>
                                <a:rPr lang="en-US" altLang="zh-CN" sz="2000" b="1" i="1" smtClean="0">
                                  <a:solidFill>
                                    <a:srgbClr val="C00000"/>
                                  </a:solidFill>
                                  <a:latin typeface="Cambria Math" panose="02040503050406030204" pitchFamily="18" charset="0"/>
                                </a:rPr>
                                <m:t>𝟎</m:t>
                              </m:r>
                            </m:e>
                          </m:d>
                        </m:e>
                      </m:d>
                    </m:oMath>
                  </a14:m>
                  <a:r>
                    <a:rPr lang="zh-CN" altLang="en-US" sz="2000" b="1">
                      <a:solidFill>
                        <a:schemeClr val="accent4">
                          <a:lumMod val="50000"/>
                        </a:schemeClr>
                      </a:solidFill>
                    </a:rPr>
                    <a:t>平凡成立！</a:t>
                  </a:r>
                </a:p>
              </p:txBody>
            </p:sp>
          </mc:Choice>
          <mc:Fallback>
            <p:sp>
              <p:nvSpPr>
                <p:cNvPr id="4" name="文本框 3">
                  <a:extLst>
                    <a:ext uri="{FF2B5EF4-FFF2-40B4-BE49-F238E27FC236}">
                      <a16:creationId xmlns:a16="http://schemas.microsoft.com/office/drawing/2014/main" id="{B15B7CF7-3D80-4DA9-82E3-40CDFFEEABBC}"/>
                    </a:ext>
                  </a:extLst>
                </p:cNvPr>
                <p:cNvSpPr txBox="1">
                  <a:spLocks noRot="1" noChangeAspect="1" noMove="1" noResize="1" noEditPoints="1" noAdjustHandles="1" noChangeArrowheads="1" noChangeShapeType="1" noTextEdit="1"/>
                </p:cNvSpPr>
                <p:nvPr/>
              </p:nvSpPr>
              <p:spPr>
                <a:xfrm>
                  <a:off x="598637" y="3743119"/>
                  <a:ext cx="4828557" cy="439736"/>
                </a:xfrm>
                <a:prstGeom prst="rect">
                  <a:avLst/>
                </a:prstGeom>
                <a:blipFill>
                  <a:blip r:embed="rId3"/>
                  <a:stretch>
                    <a:fillRect l="-1263" t="-1389" b="-208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9B98EDD2-DAEA-4FA9-BBA1-DC3B73C8ED3A}"/>
                    </a:ext>
                  </a:extLst>
                </p:cNvPr>
                <p:cNvSpPr txBox="1"/>
                <p:nvPr/>
              </p:nvSpPr>
              <p:spPr>
                <a:xfrm>
                  <a:off x="598638" y="4473324"/>
                  <a:ext cx="5756113" cy="824456"/>
                </a:xfrm>
                <a:prstGeom prst="rect">
                  <a:avLst/>
                </a:prstGeom>
                <a:solidFill>
                  <a:schemeClr val="accent2">
                    <a:lumMod val="20000"/>
                    <a:lumOff val="80000"/>
                    <a:alpha val="50000"/>
                  </a:schemeClr>
                </a:solidFill>
              </p:spPr>
              <p:txBody>
                <a:bodyPr wrap="square" rtlCol="0">
                  <a:spAutoFit/>
                </a:bodyPr>
                <a:lstStyle/>
                <a:p>
                  <a:pPr algn="ctr">
                    <a:spcBef>
                      <a:spcPts val="600"/>
                    </a:spcBef>
                  </a:pPr>
                  <a:r>
                    <a:rPr lang="zh-CN" altLang="en-US" sz="2000" b="1">
                      <a:solidFill>
                        <a:srgbClr val="C00000"/>
                      </a:solidFill>
                    </a:rPr>
                    <a:t>归纳步</a:t>
                  </a:r>
                  <a:endParaRPr lang="en-US" altLang="zh-CN" sz="2000" b="1">
                    <a:solidFill>
                      <a:srgbClr val="C00000"/>
                    </a:solidFill>
                  </a:endParaRPr>
                </a:p>
                <a:p>
                  <a:pPr>
                    <a:spcBef>
                      <a:spcPts val="600"/>
                    </a:spcBef>
                  </a:pPr>
                  <a:r>
                    <a:rPr lang="zh-CN" altLang="en-US" sz="2000" b="1">
                      <a:solidFill>
                        <a:srgbClr val="002060"/>
                      </a:solidFill>
                      <a:latin typeface="楷体" panose="02010609060101010101" pitchFamily="49" charset="-122"/>
                      <a:ea typeface="楷体" panose="02010609060101010101" pitchFamily="49" charset="-122"/>
                    </a:rPr>
                    <a:t>要证明</a:t>
                  </a:r>
                  <a14:m>
                    <m:oMath xmlns:m="http://schemas.openxmlformats.org/officeDocument/2006/math">
                      <m:d>
                        <m:dPr>
                          <m:ctrlPr>
                            <a:rPr lang="en-US" altLang="zh-CN" sz="2000" b="1" i="1">
                              <a:solidFill>
                                <a:schemeClr val="accent2">
                                  <a:lumMod val="50000"/>
                                </a:schemeClr>
                              </a:solidFill>
                              <a:latin typeface="Cambria Math" panose="02040503050406030204" pitchFamily="18" charset="0"/>
                            </a:rPr>
                          </m:ctrlPr>
                        </m:dPr>
                        <m:e>
                          <m:r>
                            <a:rPr lang="en-US" altLang="zh-CN" sz="2000" b="1" i="1" smtClean="0">
                              <a:solidFill>
                                <a:schemeClr val="accent2">
                                  <a:lumMod val="50000"/>
                                </a:schemeClr>
                              </a:solidFill>
                              <a:latin typeface="Cambria Math" panose="02040503050406030204" pitchFamily="18" charset="0"/>
                            </a:rPr>
                            <m:t>𝒌</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𝟖</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𝑷</m:t>
                          </m:r>
                          <m:d>
                            <m:dPr>
                              <m:ctrlPr>
                                <a:rPr lang="en-US" altLang="zh-CN" sz="2000" b="1" i="1">
                                  <a:solidFill>
                                    <a:schemeClr val="accent2">
                                      <a:lumMod val="50000"/>
                                    </a:schemeClr>
                                  </a:solidFill>
                                  <a:latin typeface="Cambria Math" panose="02040503050406030204" pitchFamily="18" charset="0"/>
                                </a:rPr>
                              </m:ctrlPr>
                            </m:dPr>
                            <m:e>
                              <m:r>
                                <a:rPr lang="en-US" altLang="zh-CN" sz="2000" b="1" i="1" smtClean="0">
                                  <a:solidFill>
                                    <a:schemeClr val="accent2">
                                      <a:lumMod val="50000"/>
                                    </a:schemeClr>
                                  </a:solidFill>
                                  <a:latin typeface="Cambria Math" panose="02040503050406030204" pitchFamily="18" charset="0"/>
                                </a:rPr>
                                <m:t>𝒌</m:t>
                              </m:r>
                            </m:e>
                          </m:d>
                        </m:e>
                      </m:d>
                      <m:r>
                        <a:rPr lang="en-US" altLang="zh-CN" sz="2000" b="1" i="1" smtClean="0">
                          <a:solidFill>
                            <a:schemeClr val="accent2">
                              <a:lumMod val="50000"/>
                            </a:schemeClr>
                          </a:solidFill>
                          <a:latin typeface="Cambria Math" panose="02040503050406030204" pitchFamily="18" charset="0"/>
                        </a:rPr>
                        <m:t>→</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𝒌</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𝟏</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𝟖</m:t>
                          </m:r>
                          <m:r>
                            <a:rPr lang="en-US" altLang="zh-CN" sz="2000" b="1" i="1">
                              <a:solidFill>
                                <a:schemeClr val="accent2">
                                  <a:lumMod val="50000"/>
                                </a:schemeClr>
                              </a:solidFill>
                              <a:latin typeface="Cambria Math" panose="02040503050406030204" pitchFamily="18" charset="0"/>
                            </a:rPr>
                            <m:t>→</m:t>
                          </m:r>
                          <m:r>
                            <a:rPr lang="en-US" altLang="zh-CN" sz="2000" b="1" i="1">
                              <a:solidFill>
                                <a:schemeClr val="accent2">
                                  <a:lumMod val="50000"/>
                                </a:schemeClr>
                              </a:solidFill>
                              <a:latin typeface="Cambria Math" panose="02040503050406030204" pitchFamily="18" charset="0"/>
                            </a:rPr>
                            <m:t>𝑷</m:t>
                          </m:r>
                          <m:d>
                            <m:dPr>
                              <m:ctrlPr>
                                <a:rPr lang="en-US" altLang="zh-CN" sz="2000" b="1" i="1">
                                  <a:solidFill>
                                    <a:schemeClr val="accent2">
                                      <a:lumMod val="50000"/>
                                    </a:schemeClr>
                                  </a:solidFill>
                                  <a:latin typeface="Cambria Math" panose="02040503050406030204" pitchFamily="18" charset="0"/>
                                </a:rPr>
                              </m:ctrlPr>
                            </m:dPr>
                            <m:e>
                              <m:r>
                                <a:rPr lang="en-US" altLang="zh-CN" sz="2000" b="1" i="1">
                                  <a:solidFill>
                                    <a:schemeClr val="accent2">
                                      <a:lumMod val="50000"/>
                                    </a:schemeClr>
                                  </a:solidFill>
                                  <a:latin typeface="Cambria Math" panose="02040503050406030204" pitchFamily="18" charset="0"/>
                                </a:rPr>
                                <m:t>𝒌</m:t>
                              </m:r>
                              <m:r>
                                <a:rPr lang="en-US" altLang="zh-CN" sz="2000" b="1" i="1" smtClean="0">
                                  <a:solidFill>
                                    <a:schemeClr val="accent2">
                                      <a:lumMod val="50000"/>
                                    </a:schemeClr>
                                  </a:solidFill>
                                  <a:latin typeface="Cambria Math" panose="02040503050406030204" pitchFamily="18" charset="0"/>
                                </a:rPr>
                                <m:t>+</m:t>
                              </m:r>
                              <m:r>
                                <a:rPr lang="en-US" altLang="zh-CN" sz="2000" b="1" i="1" smtClean="0">
                                  <a:solidFill>
                                    <a:schemeClr val="accent2">
                                      <a:lumMod val="50000"/>
                                    </a:schemeClr>
                                  </a:solidFill>
                                  <a:latin typeface="Cambria Math" panose="02040503050406030204" pitchFamily="18" charset="0"/>
                                </a:rPr>
                                <m:t>𝟏</m:t>
                              </m:r>
                            </m:e>
                          </m:d>
                        </m:e>
                      </m:d>
                    </m:oMath>
                  </a14:m>
                  <a:endParaRPr lang="zh-CN" altLang="en-US" sz="2000"/>
                </a:p>
              </p:txBody>
            </p:sp>
          </mc:Choice>
          <mc:Fallback>
            <p:sp>
              <p:nvSpPr>
                <p:cNvPr id="6" name="文本框 5">
                  <a:extLst>
                    <a:ext uri="{FF2B5EF4-FFF2-40B4-BE49-F238E27FC236}">
                      <a16:creationId xmlns:a16="http://schemas.microsoft.com/office/drawing/2014/main" id="{9B98EDD2-DAEA-4FA9-BBA1-DC3B73C8ED3A}"/>
                    </a:ext>
                  </a:extLst>
                </p:cNvPr>
                <p:cNvSpPr txBox="1">
                  <a:spLocks noRot="1" noChangeAspect="1" noMove="1" noResize="1" noEditPoints="1" noAdjustHandles="1" noChangeArrowheads="1" noChangeShapeType="1" noTextEdit="1"/>
                </p:cNvSpPr>
                <p:nvPr/>
              </p:nvSpPr>
              <p:spPr>
                <a:xfrm>
                  <a:off x="598638" y="4473324"/>
                  <a:ext cx="5756113" cy="824456"/>
                </a:xfrm>
                <a:prstGeom prst="rect">
                  <a:avLst/>
                </a:prstGeom>
                <a:blipFill>
                  <a:blip r:embed="rId4"/>
                  <a:stretch>
                    <a:fillRect l="-1059" t="-4444" b="-81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43803A0E-89D5-4574-BEB9-FD3D2A53038A}"/>
                    </a:ext>
                  </a:extLst>
                </p:cNvPr>
                <p:cNvSpPr txBox="1"/>
                <p:nvPr/>
              </p:nvSpPr>
              <p:spPr>
                <a:xfrm>
                  <a:off x="7084954" y="3840778"/>
                  <a:ext cx="4381227" cy="2089546"/>
                </a:xfrm>
                <a:prstGeom prst="rect">
                  <a:avLst/>
                </a:prstGeom>
                <a:solidFill>
                  <a:schemeClr val="accent5">
                    <a:lumMod val="20000"/>
                    <a:lumOff val="80000"/>
                    <a:alpha val="50000"/>
                  </a:schemeClr>
                </a:solidFill>
              </p:spPr>
              <p:txBody>
                <a:bodyPr wrap="square" rtlCol="0">
                  <a:spAutoFit/>
                </a:bodyPr>
                <a:lstStyle/>
                <a:p>
                  <a:pPr algn="ctr">
                    <a:lnSpc>
                      <a:spcPts val="2800"/>
                    </a:lnSpc>
                    <a:spcBef>
                      <a:spcPts val="600"/>
                    </a:spcBef>
                  </a:pPr>
                  <a:r>
                    <a:rPr lang="zh-CN" altLang="en-US" sz="2000" b="1">
                      <a:solidFill>
                        <a:schemeClr val="accent2">
                          <a:lumMod val="50000"/>
                        </a:schemeClr>
                      </a:solidFill>
                    </a:rPr>
                    <a:t>待证命题是蕴涵式时使用</a:t>
                  </a:r>
                  <a:r>
                    <a:rPr lang="zh-CN" altLang="en-US" sz="2000" b="1">
                      <a:solidFill>
                        <a:srgbClr val="C00000"/>
                      </a:solidFill>
                    </a:rPr>
                    <a:t>附加前提法</a:t>
                  </a:r>
                  <a:endParaRPr lang="en-US" altLang="zh-CN" sz="2000" b="1">
                    <a:solidFill>
                      <a:srgbClr val="C00000"/>
                    </a:solidFill>
                  </a:endParaRPr>
                </a:p>
                <a:p>
                  <a:pPr>
                    <a:lnSpc>
                      <a:spcPts val="2600"/>
                    </a:lnSpc>
                    <a:spcBef>
                      <a:spcPts val="600"/>
                    </a:spcBef>
                  </a:pPr>
                  <a:r>
                    <a:rPr lang="zh-CN" altLang="en-US" b="1">
                      <a:solidFill>
                        <a:srgbClr val="002060"/>
                      </a:solidFill>
                      <a:latin typeface="楷体" panose="02010609060101010101" pitchFamily="49" charset="-122"/>
                      <a:ea typeface="楷体" panose="02010609060101010101" pitchFamily="49" charset="-122"/>
                    </a:rPr>
                    <a:t>以</a:t>
                  </a:r>
                  <a14:m>
                    <m:oMath xmlns:m="http://schemas.openxmlformats.org/officeDocument/2006/math">
                      <m:r>
                        <a:rPr lang="en-US" altLang="zh-CN" b="1" i="1" smtClean="0">
                          <a:solidFill>
                            <a:schemeClr val="accent2">
                              <a:lumMod val="50000"/>
                            </a:schemeClr>
                          </a:solidFill>
                          <a:latin typeface="Cambria Math" panose="02040503050406030204" pitchFamily="18" charset="0"/>
                        </a:rPr>
                        <m:t>𝒌</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𝟏</m:t>
                      </m:r>
                      <m:r>
                        <a:rPr lang="en-US" altLang="zh-CN" b="1" i="1">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𝟖</m:t>
                      </m:r>
                    </m:oMath>
                  </a14:m>
                  <a:r>
                    <a:rPr lang="zh-CN" altLang="en-US" b="1">
                      <a:solidFill>
                        <a:srgbClr val="002060"/>
                      </a:solidFill>
                      <a:latin typeface="楷体" panose="02010609060101010101" pitchFamily="49" charset="-122"/>
                      <a:ea typeface="楷体" panose="02010609060101010101" pitchFamily="49" charset="-122"/>
                    </a:rPr>
                    <a:t>及</a:t>
                  </a:r>
                  <a14:m>
                    <m:oMath xmlns:m="http://schemas.openxmlformats.org/officeDocument/2006/math">
                      <m:d>
                        <m:dPr>
                          <m:ctrlPr>
                            <a:rPr lang="en-US" altLang="zh-CN" b="1" i="1">
                              <a:solidFill>
                                <a:schemeClr val="accent2">
                                  <a:lumMod val="50000"/>
                                </a:schemeClr>
                              </a:solidFill>
                              <a:latin typeface="Cambria Math" panose="02040503050406030204" pitchFamily="18" charset="0"/>
                            </a:rPr>
                          </m:ctrlPr>
                        </m:dPr>
                        <m:e>
                          <m:r>
                            <a:rPr lang="en-US" altLang="zh-CN" b="1" i="1">
                              <a:solidFill>
                                <a:schemeClr val="accent2">
                                  <a:lumMod val="50000"/>
                                </a:schemeClr>
                              </a:solidFill>
                              <a:latin typeface="Cambria Math" panose="02040503050406030204" pitchFamily="18" charset="0"/>
                            </a:rPr>
                            <m:t>𝒌</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𝟖</m:t>
                          </m:r>
                          <m:r>
                            <a:rPr lang="en-US" altLang="zh-CN" b="1" i="1">
                              <a:solidFill>
                                <a:schemeClr val="accent2">
                                  <a:lumMod val="50000"/>
                                </a:schemeClr>
                              </a:solidFill>
                              <a:latin typeface="Cambria Math" panose="02040503050406030204" pitchFamily="18" charset="0"/>
                            </a:rPr>
                            <m:t>→</m:t>
                          </m:r>
                          <m:r>
                            <a:rPr lang="en-US" altLang="zh-CN" b="1" i="1">
                              <a:solidFill>
                                <a:schemeClr val="accent2">
                                  <a:lumMod val="50000"/>
                                </a:schemeClr>
                              </a:solidFill>
                              <a:latin typeface="Cambria Math" panose="02040503050406030204" pitchFamily="18" charset="0"/>
                            </a:rPr>
                            <m:t>𝑷</m:t>
                          </m:r>
                          <m:d>
                            <m:dPr>
                              <m:ctrlPr>
                                <a:rPr lang="en-US" altLang="zh-CN" b="1" i="1">
                                  <a:solidFill>
                                    <a:schemeClr val="accent2">
                                      <a:lumMod val="50000"/>
                                    </a:schemeClr>
                                  </a:solidFill>
                                  <a:latin typeface="Cambria Math" panose="02040503050406030204" pitchFamily="18" charset="0"/>
                                </a:rPr>
                              </m:ctrlPr>
                            </m:dPr>
                            <m:e>
                              <m:r>
                                <a:rPr lang="en-US" altLang="zh-CN" b="1" i="1">
                                  <a:solidFill>
                                    <a:schemeClr val="accent2">
                                      <a:lumMod val="50000"/>
                                    </a:schemeClr>
                                  </a:solidFill>
                                  <a:latin typeface="Cambria Math" panose="02040503050406030204" pitchFamily="18" charset="0"/>
                                </a:rPr>
                                <m:t>𝒌</m:t>
                              </m:r>
                            </m:e>
                          </m:d>
                        </m:e>
                      </m:d>
                    </m:oMath>
                  </a14:m>
                  <a:r>
                    <a:rPr lang="zh-CN" altLang="en-US" b="1">
                      <a:solidFill>
                        <a:srgbClr val="002060"/>
                      </a:solidFill>
                      <a:latin typeface="楷体" panose="02010609060101010101" pitchFamily="49" charset="-122"/>
                      <a:ea typeface="楷体" panose="02010609060101010101" pitchFamily="49" charset="-122"/>
                    </a:rPr>
                    <a:t>为附加前提，分情况：</a:t>
                  </a:r>
                </a:p>
                <a:p>
                  <a:pPr marL="285750" indent="-285750">
                    <a:lnSpc>
                      <a:spcPts val="2800"/>
                    </a:lnSpc>
                    <a:spcBef>
                      <a:spcPts val="600"/>
                    </a:spcBef>
                    <a:buFont typeface="Arial" panose="020B0604020202020204" pitchFamily="34" charset="0"/>
                    <a:buChar char="•"/>
                  </a:pPr>
                  <a14:m>
                    <m:oMath xmlns:m="http://schemas.openxmlformats.org/officeDocument/2006/math">
                      <m:r>
                        <a:rPr lang="en-US" altLang="zh-CN" b="1" i="1" smtClean="0">
                          <a:solidFill>
                            <a:schemeClr val="accent2">
                              <a:lumMod val="50000"/>
                            </a:schemeClr>
                          </a:solidFill>
                          <a:latin typeface="Cambria Math" panose="02040503050406030204" pitchFamily="18" charset="0"/>
                        </a:rPr>
                        <m:t>𝒌</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𝟖</m:t>
                      </m:r>
                    </m:oMath>
                  </a14:m>
                  <a:r>
                    <a:rPr lang="zh-CN" altLang="en-US" b="1">
                      <a:solidFill>
                        <a:schemeClr val="accent6">
                          <a:lumMod val="50000"/>
                        </a:schemeClr>
                      </a:solidFill>
                    </a:rPr>
                    <a:t>，证明</a:t>
                  </a:r>
                  <a14:m>
                    <m:oMath xmlns:m="http://schemas.openxmlformats.org/officeDocument/2006/math">
                      <m:r>
                        <a:rPr lang="en-US" altLang="zh-CN" b="1" i="1" smtClean="0">
                          <a:solidFill>
                            <a:schemeClr val="accent2">
                              <a:lumMod val="50000"/>
                            </a:schemeClr>
                          </a:solidFill>
                          <a:latin typeface="Cambria Math" panose="02040503050406030204" pitchFamily="18" charset="0"/>
                        </a:rPr>
                        <m:t>𝑷</m:t>
                      </m:r>
                      <m:d>
                        <m:dPr>
                          <m:ctrlPr>
                            <a:rPr lang="en-US" altLang="zh-CN" b="1" i="1" smtClean="0">
                              <a:solidFill>
                                <a:schemeClr val="accent2">
                                  <a:lumMod val="50000"/>
                                </a:schemeClr>
                              </a:solidFill>
                              <a:latin typeface="Cambria Math" panose="02040503050406030204" pitchFamily="18" charset="0"/>
                            </a:rPr>
                          </m:ctrlPr>
                        </m:dPr>
                        <m:e>
                          <m:r>
                            <a:rPr lang="en-US" altLang="zh-CN" b="1" i="1" smtClean="0">
                              <a:solidFill>
                                <a:schemeClr val="accent2">
                                  <a:lumMod val="50000"/>
                                </a:schemeClr>
                              </a:solidFill>
                              <a:latin typeface="Cambria Math" panose="02040503050406030204" pitchFamily="18" charset="0"/>
                            </a:rPr>
                            <m:t>𝒌</m:t>
                          </m:r>
                        </m:e>
                      </m:d>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𝑷</m:t>
                      </m:r>
                      <m:d>
                        <m:dPr>
                          <m:ctrlPr>
                            <a:rPr lang="en-US" altLang="zh-CN" b="1" i="1" smtClean="0">
                              <a:solidFill>
                                <a:schemeClr val="accent2">
                                  <a:lumMod val="50000"/>
                                </a:schemeClr>
                              </a:solidFill>
                              <a:latin typeface="Cambria Math" panose="02040503050406030204" pitchFamily="18" charset="0"/>
                            </a:rPr>
                          </m:ctrlPr>
                        </m:dPr>
                        <m:e>
                          <m:r>
                            <a:rPr lang="en-US" altLang="zh-CN" b="1" i="1" smtClean="0">
                              <a:solidFill>
                                <a:schemeClr val="accent2">
                                  <a:lumMod val="50000"/>
                                </a:schemeClr>
                              </a:solidFill>
                              <a:latin typeface="Cambria Math" panose="02040503050406030204" pitchFamily="18" charset="0"/>
                            </a:rPr>
                            <m:t>𝒌</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𝟏</m:t>
                          </m:r>
                        </m:e>
                      </m:d>
                    </m:oMath>
                  </a14:m>
                  <a:endParaRPr lang="en-US" altLang="zh-CN" b="1">
                    <a:solidFill>
                      <a:schemeClr val="accent6">
                        <a:lumMod val="50000"/>
                      </a:schemeClr>
                    </a:solidFill>
                  </a:endParaRPr>
                </a:p>
                <a:p>
                  <a:pPr marL="285750" indent="-285750">
                    <a:lnSpc>
                      <a:spcPts val="2800"/>
                    </a:lnSpc>
                    <a:spcBef>
                      <a:spcPts val="600"/>
                    </a:spcBef>
                    <a:buFont typeface="Arial" panose="020B0604020202020204" pitchFamily="34" charset="0"/>
                    <a:buChar char="•"/>
                  </a:pPr>
                  <a14:m>
                    <m:oMath xmlns:m="http://schemas.openxmlformats.org/officeDocument/2006/math">
                      <m:r>
                        <a:rPr lang="en-US" altLang="zh-CN" b="1" i="1" smtClean="0">
                          <a:solidFill>
                            <a:schemeClr val="accent2">
                              <a:lumMod val="50000"/>
                            </a:schemeClr>
                          </a:solidFill>
                          <a:latin typeface="Cambria Math" panose="02040503050406030204" pitchFamily="18" charset="0"/>
                        </a:rPr>
                        <m:t>𝒌</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𝟏</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𝟖</m:t>
                      </m:r>
                    </m:oMath>
                  </a14:m>
                  <a:r>
                    <a:rPr lang="zh-CN" altLang="en-US" b="1">
                      <a:solidFill>
                        <a:schemeClr val="accent6">
                          <a:lumMod val="50000"/>
                        </a:schemeClr>
                      </a:solidFill>
                    </a:rPr>
                    <a:t>，直接验证</a:t>
                  </a:r>
                  <a14:m>
                    <m:oMath xmlns:m="http://schemas.openxmlformats.org/officeDocument/2006/math">
                      <m:r>
                        <a:rPr lang="en-US" altLang="zh-CN" b="1" i="1" smtClean="0">
                          <a:solidFill>
                            <a:schemeClr val="accent2">
                              <a:lumMod val="50000"/>
                            </a:schemeClr>
                          </a:solidFill>
                          <a:latin typeface="Cambria Math" panose="02040503050406030204" pitchFamily="18" charset="0"/>
                        </a:rPr>
                        <m:t>𝑷</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𝟖</m:t>
                      </m:r>
                      <m:r>
                        <a:rPr lang="en-US" altLang="zh-CN" b="1" i="1" smtClean="0">
                          <a:solidFill>
                            <a:schemeClr val="accent2">
                              <a:lumMod val="50000"/>
                            </a:schemeClr>
                          </a:solidFill>
                          <a:latin typeface="Cambria Math" panose="02040503050406030204" pitchFamily="18" charset="0"/>
                        </a:rPr>
                        <m:t>)</m:t>
                      </m:r>
                    </m:oMath>
                  </a14:m>
                  <a:endParaRPr lang="zh-CN" altLang="en-US" b="1">
                    <a:solidFill>
                      <a:schemeClr val="accent6">
                        <a:lumMod val="50000"/>
                      </a:schemeClr>
                    </a:solidFill>
                  </a:endParaRPr>
                </a:p>
              </p:txBody>
            </p:sp>
          </mc:Choice>
          <mc:Fallback>
            <p:sp>
              <p:nvSpPr>
                <p:cNvPr id="11" name="文本框 10">
                  <a:extLst>
                    <a:ext uri="{FF2B5EF4-FFF2-40B4-BE49-F238E27FC236}">
                      <a16:creationId xmlns:a16="http://schemas.microsoft.com/office/drawing/2014/main" id="{43803A0E-89D5-4574-BEB9-FD3D2A53038A}"/>
                    </a:ext>
                  </a:extLst>
                </p:cNvPr>
                <p:cNvSpPr txBox="1">
                  <a:spLocks noRot="1" noChangeAspect="1" noMove="1" noResize="1" noEditPoints="1" noAdjustHandles="1" noChangeArrowheads="1" noChangeShapeType="1" noTextEdit="1"/>
                </p:cNvSpPr>
                <p:nvPr/>
              </p:nvSpPr>
              <p:spPr>
                <a:xfrm>
                  <a:off x="7084954" y="3840778"/>
                  <a:ext cx="4381227" cy="2089546"/>
                </a:xfrm>
                <a:prstGeom prst="rect">
                  <a:avLst/>
                </a:prstGeom>
                <a:blipFill>
                  <a:blip r:embed="rId5"/>
                  <a:stretch>
                    <a:fillRect l="-1113" r="-6398" b="-1166"/>
                  </a:stretch>
                </a:blipFill>
              </p:spPr>
              <p:txBody>
                <a:bodyPr/>
                <a:lstStyle/>
                <a:p>
                  <a:r>
                    <a:rPr lang="zh-CN" altLang="en-US">
                      <a:noFill/>
                    </a:rPr>
                    <a:t> </a:t>
                  </a:r>
                </a:p>
              </p:txBody>
            </p:sp>
          </mc:Fallback>
        </mc:AlternateContent>
        <p:sp>
          <p:nvSpPr>
            <p:cNvPr id="12" name="箭头: 右 11">
              <a:extLst>
                <a:ext uri="{FF2B5EF4-FFF2-40B4-BE49-F238E27FC236}">
                  <a16:creationId xmlns:a16="http://schemas.microsoft.com/office/drawing/2014/main" id="{8D9256AD-5061-4146-B9EE-3253E9F5AF91}"/>
                </a:ext>
              </a:extLst>
            </p:cNvPr>
            <p:cNvSpPr/>
            <p:nvPr/>
          </p:nvSpPr>
          <p:spPr>
            <a:xfrm>
              <a:off x="6354751" y="4829635"/>
              <a:ext cx="730203" cy="111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F4ACE98B-C6D5-4BA5-9643-DDD42CF029B2}"/>
                    </a:ext>
                  </a:extLst>
                </p:cNvPr>
                <p:cNvSpPr txBox="1"/>
                <p:nvPr/>
              </p:nvSpPr>
              <p:spPr>
                <a:xfrm>
                  <a:off x="598637" y="5565366"/>
                  <a:ext cx="3236937" cy="404983"/>
                </a:xfrm>
                <a:prstGeom prst="rect">
                  <a:avLst/>
                </a:prstGeom>
                <a:solidFill>
                  <a:schemeClr val="accent4">
                    <a:lumMod val="20000"/>
                    <a:lumOff val="80000"/>
                  </a:schemeClr>
                </a:solidFill>
              </p:spPr>
              <p:txBody>
                <a:bodyPr wrap="square" rtlCol="0">
                  <a:spAutoFit/>
                </a:bodyPr>
                <a:lstStyle/>
                <a:p>
                  <a:r>
                    <a:rPr lang="zh-CN" altLang="en-US" b="1">
                      <a:solidFill>
                        <a:schemeClr val="accent4">
                          <a:lumMod val="50000"/>
                        </a:schemeClr>
                      </a:solidFill>
                    </a:rPr>
                    <a:t>归纳假设是：</a:t>
                  </a:r>
                  <a:r>
                    <a:rPr lang="en-US" altLang="zh-CN" b="1">
                      <a:solidFill>
                        <a:schemeClr val="accent2">
                          <a:lumMod val="50000"/>
                        </a:schemeClr>
                      </a:solidFill>
                    </a:rPr>
                    <a:t> </a:t>
                  </a:r>
                  <a14:m>
                    <m:oMath xmlns:m="http://schemas.openxmlformats.org/officeDocument/2006/math">
                      <m:d>
                        <m:dPr>
                          <m:ctrlPr>
                            <a:rPr lang="en-US" altLang="zh-CN" b="1" i="1" smtClean="0">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𝒌</m:t>
                          </m:r>
                          <m:r>
                            <a:rPr lang="en-US" altLang="zh-CN" b="1" i="1">
                              <a:solidFill>
                                <a:srgbClr val="C00000"/>
                              </a:solidFill>
                              <a:latin typeface="Cambria Math" panose="02040503050406030204" pitchFamily="18" charset="0"/>
                            </a:rPr>
                            <m:t>≥</m:t>
                          </m:r>
                          <m:r>
                            <a:rPr lang="en-US" altLang="zh-CN" b="1" i="1">
                              <a:solidFill>
                                <a:srgbClr val="C00000"/>
                              </a:solidFill>
                              <a:latin typeface="Cambria Math" panose="02040503050406030204" pitchFamily="18" charset="0"/>
                            </a:rPr>
                            <m:t>𝟖</m:t>
                          </m:r>
                          <m:r>
                            <a:rPr lang="en-US" altLang="zh-CN" b="1" i="1">
                              <a:solidFill>
                                <a:srgbClr val="C00000"/>
                              </a:solidFill>
                              <a:latin typeface="Cambria Math" panose="02040503050406030204" pitchFamily="18" charset="0"/>
                            </a:rPr>
                            <m:t>→</m:t>
                          </m:r>
                          <m:r>
                            <a:rPr lang="en-US" altLang="zh-CN" b="1" i="1">
                              <a:solidFill>
                                <a:srgbClr val="C00000"/>
                              </a:solidFill>
                              <a:latin typeface="Cambria Math" panose="02040503050406030204" pitchFamily="18" charset="0"/>
                            </a:rPr>
                            <m:t>𝑷</m:t>
                          </m:r>
                          <m:d>
                            <m:dPr>
                              <m:ctrlPr>
                                <a:rPr lang="en-US" altLang="zh-CN" b="1" i="1">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𝒌</m:t>
                              </m:r>
                            </m:e>
                          </m:d>
                        </m:e>
                      </m:d>
                    </m:oMath>
                  </a14:m>
                  <a:endParaRPr lang="zh-CN" altLang="en-US"/>
                </a:p>
              </p:txBody>
            </p:sp>
          </mc:Choice>
          <mc:Fallback>
            <p:sp>
              <p:nvSpPr>
                <p:cNvPr id="13" name="文本框 12">
                  <a:extLst>
                    <a:ext uri="{FF2B5EF4-FFF2-40B4-BE49-F238E27FC236}">
                      <a16:creationId xmlns:a16="http://schemas.microsoft.com/office/drawing/2014/main" id="{F4ACE98B-C6D5-4BA5-9643-DDD42CF029B2}"/>
                    </a:ext>
                  </a:extLst>
                </p:cNvPr>
                <p:cNvSpPr txBox="1">
                  <a:spLocks noRot="1" noChangeAspect="1" noMove="1" noResize="1" noEditPoints="1" noAdjustHandles="1" noChangeArrowheads="1" noChangeShapeType="1" noTextEdit="1"/>
                </p:cNvSpPr>
                <p:nvPr/>
              </p:nvSpPr>
              <p:spPr>
                <a:xfrm>
                  <a:off x="598637" y="5565366"/>
                  <a:ext cx="3236937" cy="404983"/>
                </a:xfrm>
                <a:prstGeom prst="rect">
                  <a:avLst/>
                </a:prstGeom>
                <a:blipFill>
                  <a:blip r:embed="rId6"/>
                  <a:stretch>
                    <a:fillRect l="-1507" t="-3030" b="-212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3DD8B11A-FE81-4F6A-88C4-712A3FBD20C1}"/>
                    </a:ext>
                  </a:extLst>
                </p:cNvPr>
                <p:cNvSpPr txBox="1"/>
                <p:nvPr/>
              </p:nvSpPr>
              <p:spPr>
                <a:xfrm>
                  <a:off x="5290142" y="5409287"/>
                  <a:ext cx="1669823" cy="584775"/>
                </a:xfrm>
                <a:prstGeom prst="rect">
                  <a:avLst/>
                </a:prstGeom>
                <a:solidFill>
                  <a:schemeClr val="accent2">
                    <a:lumMod val="20000"/>
                    <a:lumOff val="80000"/>
                  </a:schemeClr>
                </a:solidFill>
              </p:spPr>
              <p:txBody>
                <a:bodyPr wrap="square" rtlCol="0">
                  <a:spAutoFit/>
                </a:bodyPr>
                <a:lstStyle/>
                <a:p>
                  <a14:m>
                    <m:oMath xmlns:m="http://schemas.openxmlformats.org/officeDocument/2006/math">
                      <m:r>
                        <a:rPr lang="en-US" altLang="zh-CN" sz="1600" b="1" i="1" smtClean="0">
                          <a:solidFill>
                            <a:schemeClr val="accent2">
                              <a:lumMod val="50000"/>
                            </a:schemeClr>
                          </a:solidFill>
                          <a:latin typeface="Cambria Math" panose="02040503050406030204" pitchFamily="18" charset="0"/>
                        </a:rPr>
                        <m:t>𝒌</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𝟏</m:t>
                      </m:r>
                      <m:r>
                        <a:rPr lang="en-US" altLang="zh-CN" sz="1600" b="1" i="1" smtClean="0">
                          <a:solidFill>
                            <a:schemeClr val="accent2">
                              <a:lumMod val="50000"/>
                            </a:schemeClr>
                          </a:solidFill>
                          <a:latin typeface="Cambria Math" panose="02040503050406030204" pitchFamily="18" charset="0"/>
                        </a:rPr>
                        <m:t>=</m:t>
                      </m:r>
                      <m:r>
                        <a:rPr lang="en-US" altLang="zh-CN" sz="1600" b="1" i="1" smtClean="0">
                          <a:solidFill>
                            <a:schemeClr val="accent2">
                              <a:lumMod val="50000"/>
                            </a:schemeClr>
                          </a:solidFill>
                          <a:latin typeface="Cambria Math" panose="02040503050406030204" pitchFamily="18" charset="0"/>
                        </a:rPr>
                        <m:t>𝟖</m:t>
                      </m:r>
                    </m:oMath>
                  </a14:m>
                  <a:r>
                    <a:rPr lang="zh-CN" altLang="en-US" sz="1600" b="1">
                      <a:solidFill>
                        <a:schemeClr val="accent2">
                          <a:lumMod val="50000"/>
                        </a:schemeClr>
                      </a:solidFill>
                    </a:rPr>
                    <a:t>时无法利用归纳假设！</a:t>
                  </a:r>
                </a:p>
              </p:txBody>
            </p:sp>
          </mc:Choice>
          <mc:Fallback>
            <p:sp>
              <p:nvSpPr>
                <p:cNvPr id="14" name="文本框 13">
                  <a:extLst>
                    <a:ext uri="{FF2B5EF4-FFF2-40B4-BE49-F238E27FC236}">
                      <a16:creationId xmlns:a16="http://schemas.microsoft.com/office/drawing/2014/main" id="{3DD8B11A-FE81-4F6A-88C4-712A3FBD20C1}"/>
                    </a:ext>
                  </a:extLst>
                </p:cNvPr>
                <p:cNvSpPr txBox="1">
                  <a:spLocks noRot="1" noChangeAspect="1" noMove="1" noResize="1" noEditPoints="1" noAdjustHandles="1" noChangeArrowheads="1" noChangeShapeType="1" noTextEdit="1"/>
                </p:cNvSpPr>
                <p:nvPr/>
              </p:nvSpPr>
              <p:spPr>
                <a:xfrm>
                  <a:off x="5290142" y="5409287"/>
                  <a:ext cx="1669823" cy="584775"/>
                </a:xfrm>
                <a:prstGeom prst="rect">
                  <a:avLst/>
                </a:prstGeom>
                <a:blipFill>
                  <a:blip r:embed="rId7"/>
                  <a:stretch>
                    <a:fillRect l="-2190" t="-3125" r="-1460" b="-125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8259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TotalTime>
  <Words>5177</Words>
  <Application>Microsoft Office PowerPoint</Application>
  <PresentationFormat>宽屏</PresentationFormat>
  <Paragraphs>404</Paragraphs>
  <Slides>33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等线</vt:lpstr>
      <vt:lpstr>等线 Light</vt:lpstr>
      <vt:lpstr>仿宋</vt:lpstr>
      <vt:lpstr>华文新魏</vt:lpstr>
      <vt:lpstr>楷体</vt:lpstr>
      <vt:lpstr>Arial</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380514873@qq.com</cp:lastModifiedBy>
  <cp:revision>83</cp:revision>
  <dcterms:created xsi:type="dcterms:W3CDTF">2022-01-01T06:39:40Z</dcterms:created>
  <dcterms:modified xsi:type="dcterms:W3CDTF">2022-03-30T16:24:18Z</dcterms:modified>
</cp:coreProperties>
</file>